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86" r:id="rId3"/>
    <p:sldId id="262" r:id="rId4"/>
    <p:sldId id="272" r:id="rId5"/>
    <p:sldId id="273" r:id="rId6"/>
    <p:sldId id="278" r:id="rId7"/>
    <p:sldId id="277" r:id="rId8"/>
    <p:sldId id="279" r:id="rId9"/>
    <p:sldId id="283" r:id="rId10"/>
    <p:sldId id="284" r:id="rId11"/>
    <p:sldId id="285" r:id="rId12"/>
    <p:sldId id="281" r:id="rId13"/>
    <p:sldId id="282" r:id="rId14"/>
    <p:sldId id="275" r:id="rId15"/>
    <p:sldId id="276"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6" d="100"/>
          <a:sy n="136" d="100"/>
        </p:scale>
        <p:origin x="-166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2697E1-AE19-422A-B8CB-47A456851C1D}" type="datetimeFigureOut">
              <a:rPr lang="en-US" smtClean="0"/>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2055-59A6-46DE-820E-F384579C45CC}" type="slidenum">
              <a:rPr lang="en-US" smtClean="0"/>
              <a:t>‹#›</a:t>
            </a:fld>
            <a:endParaRPr lang="en-US"/>
          </a:p>
        </p:txBody>
      </p:sp>
    </p:spTree>
    <p:extLst>
      <p:ext uri="{BB962C8B-B14F-4D97-AF65-F5344CB8AC3E}">
        <p14:creationId xmlns:p14="http://schemas.microsoft.com/office/powerpoint/2010/main" val="107293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697E1-AE19-422A-B8CB-47A456851C1D}" type="datetimeFigureOut">
              <a:rPr lang="en-US" smtClean="0"/>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2055-59A6-46DE-820E-F384579C45CC}" type="slidenum">
              <a:rPr lang="en-US" smtClean="0"/>
              <a:t>‹#›</a:t>
            </a:fld>
            <a:endParaRPr lang="en-US"/>
          </a:p>
        </p:txBody>
      </p:sp>
    </p:spTree>
    <p:extLst>
      <p:ext uri="{BB962C8B-B14F-4D97-AF65-F5344CB8AC3E}">
        <p14:creationId xmlns:p14="http://schemas.microsoft.com/office/powerpoint/2010/main" val="342300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697E1-AE19-422A-B8CB-47A456851C1D}" type="datetimeFigureOut">
              <a:rPr lang="en-US" smtClean="0"/>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2055-59A6-46DE-820E-F384579C45CC}" type="slidenum">
              <a:rPr lang="en-US" smtClean="0"/>
              <a:t>‹#›</a:t>
            </a:fld>
            <a:endParaRPr lang="en-US"/>
          </a:p>
        </p:txBody>
      </p:sp>
    </p:spTree>
    <p:extLst>
      <p:ext uri="{BB962C8B-B14F-4D97-AF65-F5344CB8AC3E}">
        <p14:creationId xmlns:p14="http://schemas.microsoft.com/office/powerpoint/2010/main" val="138693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697E1-AE19-422A-B8CB-47A456851C1D}" type="datetimeFigureOut">
              <a:rPr lang="en-US" smtClean="0"/>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2055-59A6-46DE-820E-F384579C45CC}" type="slidenum">
              <a:rPr lang="en-US" smtClean="0"/>
              <a:t>‹#›</a:t>
            </a:fld>
            <a:endParaRPr lang="en-US"/>
          </a:p>
        </p:txBody>
      </p:sp>
    </p:spTree>
    <p:extLst>
      <p:ext uri="{BB962C8B-B14F-4D97-AF65-F5344CB8AC3E}">
        <p14:creationId xmlns:p14="http://schemas.microsoft.com/office/powerpoint/2010/main" val="63030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2697E1-AE19-422A-B8CB-47A456851C1D}" type="datetimeFigureOut">
              <a:rPr lang="en-US" smtClean="0"/>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62055-59A6-46DE-820E-F384579C45CC}" type="slidenum">
              <a:rPr lang="en-US" smtClean="0"/>
              <a:t>‹#›</a:t>
            </a:fld>
            <a:endParaRPr lang="en-US"/>
          </a:p>
        </p:txBody>
      </p:sp>
    </p:spTree>
    <p:extLst>
      <p:ext uri="{BB962C8B-B14F-4D97-AF65-F5344CB8AC3E}">
        <p14:creationId xmlns:p14="http://schemas.microsoft.com/office/powerpoint/2010/main" val="223652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2697E1-AE19-422A-B8CB-47A456851C1D}" type="datetimeFigureOut">
              <a:rPr lang="en-US" smtClean="0"/>
              <a:t>5/2/13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62055-59A6-46DE-820E-F384579C45CC}" type="slidenum">
              <a:rPr lang="en-US" smtClean="0"/>
              <a:t>‹#›</a:t>
            </a:fld>
            <a:endParaRPr lang="en-US"/>
          </a:p>
        </p:txBody>
      </p:sp>
    </p:spTree>
    <p:extLst>
      <p:ext uri="{BB962C8B-B14F-4D97-AF65-F5344CB8AC3E}">
        <p14:creationId xmlns:p14="http://schemas.microsoft.com/office/powerpoint/2010/main" val="255402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2697E1-AE19-422A-B8CB-47A456851C1D}" type="datetimeFigureOut">
              <a:rPr lang="en-US" smtClean="0"/>
              <a:t>5/2/13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D62055-59A6-46DE-820E-F384579C45CC}" type="slidenum">
              <a:rPr lang="en-US" smtClean="0"/>
              <a:t>‹#›</a:t>
            </a:fld>
            <a:endParaRPr lang="en-US"/>
          </a:p>
        </p:txBody>
      </p:sp>
    </p:spTree>
    <p:extLst>
      <p:ext uri="{BB962C8B-B14F-4D97-AF65-F5344CB8AC3E}">
        <p14:creationId xmlns:p14="http://schemas.microsoft.com/office/powerpoint/2010/main" val="8236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2697E1-AE19-422A-B8CB-47A456851C1D}" type="datetimeFigureOut">
              <a:rPr lang="en-US" smtClean="0"/>
              <a:t>5/2/13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D62055-59A6-46DE-820E-F384579C45CC}" type="slidenum">
              <a:rPr lang="en-US" smtClean="0"/>
              <a:t>‹#›</a:t>
            </a:fld>
            <a:endParaRPr lang="en-US"/>
          </a:p>
        </p:txBody>
      </p:sp>
    </p:spTree>
    <p:extLst>
      <p:ext uri="{BB962C8B-B14F-4D97-AF65-F5344CB8AC3E}">
        <p14:creationId xmlns:p14="http://schemas.microsoft.com/office/powerpoint/2010/main" val="255209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697E1-AE19-422A-B8CB-47A456851C1D}" type="datetimeFigureOut">
              <a:rPr lang="en-US" smtClean="0"/>
              <a:t>5/2/13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D62055-59A6-46DE-820E-F384579C45CC}" type="slidenum">
              <a:rPr lang="en-US" smtClean="0"/>
              <a:t>‹#›</a:t>
            </a:fld>
            <a:endParaRPr lang="en-US"/>
          </a:p>
        </p:txBody>
      </p:sp>
    </p:spTree>
    <p:extLst>
      <p:ext uri="{BB962C8B-B14F-4D97-AF65-F5344CB8AC3E}">
        <p14:creationId xmlns:p14="http://schemas.microsoft.com/office/powerpoint/2010/main" val="237641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697E1-AE19-422A-B8CB-47A456851C1D}" type="datetimeFigureOut">
              <a:rPr lang="en-US" smtClean="0"/>
              <a:t>5/2/13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62055-59A6-46DE-820E-F384579C45CC}" type="slidenum">
              <a:rPr lang="en-US" smtClean="0"/>
              <a:t>‹#›</a:t>
            </a:fld>
            <a:endParaRPr lang="en-US"/>
          </a:p>
        </p:txBody>
      </p:sp>
    </p:spTree>
    <p:extLst>
      <p:ext uri="{BB962C8B-B14F-4D97-AF65-F5344CB8AC3E}">
        <p14:creationId xmlns:p14="http://schemas.microsoft.com/office/powerpoint/2010/main" val="337104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697E1-AE19-422A-B8CB-47A456851C1D}" type="datetimeFigureOut">
              <a:rPr lang="en-US" smtClean="0"/>
              <a:t>5/2/13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62055-59A6-46DE-820E-F384579C45CC}" type="slidenum">
              <a:rPr lang="en-US" smtClean="0"/>
              <a:t>‹#›</a:t>
            </a:fld>
            <a:endParaRPr lang="en-US"/>
          </a:p>
        </p:txBody>
      </p:sp>
    </p:spTree>
    <p:extLst>
      <p:ext uri="{BB962C8B-B14F-4D97-AF65-F5344CB8AC3E}">
        <p14:creationId xmlns:p14="http://schemas.microsoft.com/office/powerpoint/2010/main" val="6172486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697E1-AE19-422A-B8CB-47A456851C1D}" type="datetimeFigureOut">
              <a:rPr lang="en-US" smtClean="0"/>
              <a:t>5/2/13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62055-59A6-46DE-820E-F384579C45CC}" type="slidenum">
              <a:rPr lang="en-US" smtClean="0"/>
              <a:t>‹#›</a:t>
            </a:fld>
            <a:endParaRPr lang="en-US"/>
          </a:p>
        </p:txBody>
      </p:sp>
    </p:spTree>
    <p:extLst>
      <p:ext uri="{BB962C8B-B14F-4D97-AF65-F5344CB8AC3E}">
        <p14:creationId xmlns:p14="http://schemas.microsoft.com/office/powerpoint/2010/main" val="287022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azon.com/Toysmith-7885-Total-X-Stream-Refill/dp/B000KA5VXQ/ref=sr_1_1?ie=UTF8&amp;qid=1363698171&amp;sr=8-1&amp;keywords=foam+discs" TargetMode="External"/><Relationship Id="rId3" Type="http://schemas.openxmlformats.org/officeDocument/2006/relationships/hyperlink" Target="http://www.joann.com/wood-craft-dowels-1-4-x6-30-pkg/zprd_11599669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88188" y="2362200"/>
            <a:ext cx="8077200" cy="4114800"/>
            <a:chOff x="685800" y="1447800"/>
            <a:chExt cx="8077200" cy="4114800"/>
          </a:xfrm>
        </p:grpSpPr>
        <p:sp>
          <p:nvSpPr>
            <p:cNvPr id="118" name="Rectangle 117"/>
            <p:cNvSpPr/>
            <p:nvPr/>
          </p:nvSpPr>
          <p:spPr>
            <a:xfrm>
              <a:off x="685800" y="1447800"/>
              <a:ext cx="80772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a:off x="838200" y="1598626"/>
              <a:ext cx="7772400" cy="381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3124810" y="3587859"/>
            <a:ext cx="1905002" cy="1822341"/>
            <a:chOff x="5988586" y="2799792"/>
            <a:chExt cx="1696513" cy="1622899"/>
          </a:xfrm>
        </p:grpSpPr>
        <p:sp>
          <p:nvSpPr>
            <p:cNvPr id="121" name="Oval 120"/>
            <p:cNvSpPr/>
            <p:nvPr/>
          </p:nvSpPr>
          <p:spPr>
            <a:xfrm>
              <a:off x="5988586" y="2799792"/>
              <a:ext cx="1696513" cy="1591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298942" y="3101592"/>
              <a:ext cx="1114171" cy="10213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6734508" y="4148598"/>
              <a:ext cx="152400" cy="274093"/>
            </a:xfrm>
            <a:prstGeom prst="rect">
              <a:avLst/>
            </a:prstGeom>
            <a:noFill/>
          </p:spPr>
          <p:txBody>
            <a:bodyPr wrap="square" rtlCol="0">
              <a:spAutoFit/>
            </a:bodyPr>
            <a:lstStyle/>
            <a:p>
              <a:pPr algn="ctr"/>
              <a:r>
                <a:rPr lang="en-US" sz="1400" dirty="0">
                  <a:solidFill>
                    <a:schemeClr val="bg1"/>
                  </a:solidFill>
                </a:rPr>
                <a:t>1</a:t>
              </a:r>
            </a:p>
          </p:txBody>
        </p:sp>
        <p:sp>
          <p:nvSpPr>
            <p:cNvPr id="124" name="TextBox 123"/>
            <p:cNvSpPr txBox="1"/>
            <p:nvPr/>
          </p:nvSpPr>
          <p:spPr>
            <a:xfrm>
              <a:off x="6734508" y="2822912"/>
              <a:ext cx="152400" cy="274093"/>
            </a:xfrm>
            <a:prstGeom prst="rect">
              <a:avLst/>
            </a:prstGeom>
            <a:noFill/>
          </p:spPr>
          <p:txBody>
            <a:bodyPr wrap="square" rtlCol="0">
              <a:spAutoFit/>
            </a:bodyPr>
            <a:lstStyle/>
            <a:p>
              <a:pPr algn="ctr"/>
              <a:r>
                <a:rPr lang="en-US" sz="1400" dirty="0">
                  <a:solidFill>
                    <a:schemeClr val="bg1"/>
                  </a:solidFill>
                </a:rPr>
                <a:t>1</a:t>
              </a:r>
            </a:p>
          </p:txBody>
        </p:sp>
        <p:sp>
          <p:nvSpPr>
            <p:cNvPr id="125" name="Oval 124"/>
            <p:cNvSpPr/>
            <p:nvPr/>
          </p:nvSpPr>
          <p:spPr>
            <a:xfrm>
              <a:off x="6567551" y="3356885"/>
              <a:ext cx="525780" cy="4600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6" name="TextBox 125"/>
            <p:cNvSpPr txBox="1"/>
            <p:nvPr/>
          </p:nvSpPr>
          <p:spPr>
            <a:xfrm>
              <a:off x="6624950" y="3061156"/>
              <a:ext cx="381000" cy="274093"/>
            </a:xfrm>
            <a:prstGeom prst="rect">
              <a:avLst/>
            </a:prstGeom>
            <a:noFill/>
          </p:spPr>
          <p:txBody>
            <a:bodyPr wrap="square" rtlCol="0">
              <a:spAutoFit/>
            </a:bodyPr>
            <a:lstStyle/>
            <a:p>
              <a:pPr algn="ctr"/>
              <a:r>
                <a:rPr lang="en-US" sz="1400" dirty="0" smtClean="0">
                  <a:solidFill>
                    <a:srgbClr val="000000"/>
                  </a:solidFill>
                </a:rPr>
                <a:t>2</a:t>
              </a:r>
              <a:endParaRPr lang="en-US" sz="1400" dirty="0">
                <a:solidFill>
                  <a:srgbClr val="000000"/>
                </a:solidFill>
              </a:endParaRPr>
            </a:p>
          </p:txBody>
        </p:sp>
        <p:sp>
          <p:nvSpPr>
            <p:cNvPr id="127" name="TextBox 126"/>
            <p:cNvSpPr txBox="1"/>
            <p:nvPr/>
          </p:nvSpPr>
          <p:spPr>
            <a:xfrm>
              <a:off x="6734508" y="3840820"/>
              <a:ext cx="152400" cy="274093"/>
            </a:xfrm>
            <a:prstGeom prst="rect">
              <a:avLst/>
            </a:prstGeom>
            <a:noFill/>
          </p:spPr>
          <p:txBody>
            <a:bodyPr wrap="square" rtlCol="0">
              <a:spAutoFit/>
            </a:bodyPr>
            <a:lstStyle/>
            <a:p>
              <a:pPr algn="ctr"/>
              <a:r>
                <a:rPr lang="en-US" sz="1400" dirty="0" smtClean="0">
                  <a:solidFill>
                    <a:schemeClr val="tx2"/>
                  </a:solidFill>
                </a:rPr>
                <a:t>2</a:t>
              </a:r>
              <a:endParaRPr lang="en-US" sz="1400" dirty="0">
                <a:solidFill>
                  <a:schemeClr val="tx2"/>
                </a:solidFill>
              </a:endParaRPr>
            </a:p>
          </p:txBody>
        </p:sp>
        <p:sp>
          <p:nvSpPr>
            <p:cNvPr id="128" name="TextBox 127"/>
            <p:cNvSpPr txBox="1"/>
            <p:nvPr/>
          </p:nvSpPr>
          <p:spPr>
            <a:xfrm>
              <a:off x="6704784" y="3412525"/>
              <a:ext cx="369026" cy="328911"/>
            </a:xfrm>
            <a:prstGeom prst="rect">
              <a:avLst/>
            </a:prstGeom>
            <a:noFill/>
          </p:spPr>
          <p:txBody>
            <a:bodyPr wrap="square" rtlCol="0">
              <a:spAutoFit/>
            </a:bodyPr>
            <a:lstStyle/>
            <a:p>
              <a:r>
                <a:rPr lang="en-US" dirty="0" smtClean="0"/>
                <a:t>5</a:t>
              </a:r>
              <a:endParaRPr lang="en-US" dirty="0"/>
            </a:p>
          </p:txBody>
        </p:sp>
      </p:grpSp>
      <p:sp>
        <p:nvSpPr>
          <p:cNvPr id="4" name="Oval 3"/>
          <p:cNvSpPr/>
          <p:nvPr/>
        </p:nvSpPr>
        <p:spPr>
          <a:xfrm>
            <a:off x="2700377" y="914400"/>
            <a:ext cx="1152446"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48000" y="12192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062531" y="914400"/>
            <a:ext cx="1152446"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0154" y="12192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76954" y="914400"/>
            <a:ext cx="1152446"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24577" y="12192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5800" y="1219200"/>
            <a:ext cx="1828800" cy="369332"/>
          </a:xfrm>
          <a:prstGeom prst="rect">
            <a:avLst/>
          </a:prstGeom>
          <a:noFill/>
        </p:spPr>
        <p:txBody>
          <a:bodyPr wrap="square" rtlCol="0">
            <a:spAutoFit/>
          </a:bodyPr>
          <a:lstStyle/>
          <a:p>
            <a:r>
              <a:rPr lang="en-US" dirty="0" smtClean="0"/>
              <a:t>Scoring Elements</a:t>
            </a:r>
            <a:endParaRPr lang="en-US" dirty="0"/>
          </a:p>
        </p:txBody>
      </p:sp>
      <p:sp>
        <p:nvSpPr>
          <p:cNvPr id="12" name="TextBox 11"/>
          <p:cNvSpPr txBox="1"/>
          <p:nvPr/>
        </p:nvSpPr>
        <p:spPr>
          <a:xfrm>
            <a:off x="0" y="152400"/>
            <a:ext cx="9144000" cy="707886"/>
          </a:xfrm>
          <a:prstGeom prst="rect">
            <a:avLst/>
          </a:prstGeom>
          <a:noFill/>
        </p:spPr>
        <p:txBody>
          <a:bodyPr wrap="square" rtlCol="0">
            <a:spAutoFit/>
          </a:bodyPr>
          <a:lstStyle/>
          <a:p>
            <a:pPr algn="ctr"/>
            <a:r>
              <a:rPr lang="en-US" sz="4000" dirty="0" smtClean="0"/>
              <a:t>Disk - Disk Golf </a:t>
            </a:r>
            <a:endParaRPr lang="en-US" sz="4000" dirty="0"/>
          </a:p>
        </p:txBody>
      </p:sp>
      <p:cxnSp>
        <p:nvCxnSpPr>
          <p:cNvPr id="113" name="Straight Connector 112"/>
          <p:cNvCxnSpPr/>
          <p:nvPr/>
        </p:nvCxnSpPr>
        <p:spPr>
          <a:xfrm rot="5400000">
            <a:off x="2214112" y="2533970"/>
            <a:ext cx="457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5400265" y="6228249"/>
            <a:ext cx="457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400265" y="2573416"/>
            <a:ext cx="457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rot="5400000">
            <a:off x="419100" y="3924300"/>
            <a:ext cx="1143000" cy="914400"/>
            <a:chOff x="1828800" y="4858004"/>
            <a:chExt cx="2057400" cy="914400"/>
          </a:xfrm>
        </p:grpSpPr>
        <p:sp>
          <p:nvSpPr>
            <p:cNvPr id="111" name="Rectangle 110"/>
            <p:cNvSpPr/>
            <p:nvPr/>
          </p:nvSpPr>
          <p:spPr>
            <a:xfrm>
              <a:off x="1828800" y="4858004"/>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2133601" y="5040438"/>
              <a:ext cx="1447799" cy="461665"/>
            </a:xfrm>
            <a:prstGeom prst="rect">
              <a:avLst/>
            </a:prstGeom>
            <a:noFill/>
          </p:spPr>
          <p:txBody>
            <a:bodyPr wrap="square" rtlCol="0">
              <a:spAutoFit/>
            </a:bodyPr>
            <a:lstStyle/>
            <a:p>
              <a:pPr algn="ctr"/>
              <a:r>
                <a:rPr lang="en-US" sz="1200" dirty="0" smtClean="0">
                  <a:solidFill>
                    <a:schemeClr val="bg1"/>
                  </a:solidFill>
                </a:rPr>
                <a:t>START AREA</a:t>
              </a:r>
              <a:endParaRPr lang="en-US" sz="1200" dirty="0">
                <a:solidFill>
                  <a:schemeClr val="bg1"/>
                </a:solidFill>
              </a:endParaRPr>
            </a:p>
          </p:txBody>
        </p:sp>
      </p:grpSp>
      <p:cxnSp>
        <p:nvCxnSpPr>
          <p:cNvPr id="34" name="Straight Connector 33"/>
          <p:cNvCxnSpPr/>
          <p:nvPr/>
        </p:nvCxnSpPr>
        <p:spPr>
          <a:xfrm flipH="1" flipV="1">
            <a:off x="2446946" y="3181131"/>
            <a:ext cx="4106254" cy="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438400" y="5689541"/>
            <a:ext cx="4098162" cy="25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61515" y="4732136"/>
            <a:ext cx="121920" cy="186206"/>
            <a:chOff x="868680" y="4739439"/>
            <a:chExt cx="121920" cy="186206"/>
          </a:xfrm>
        </p:grpSpPr>
        <p:cxnSp>
          <p:nvCxnSpPr>
            <p:cNvPr id="93" name="Straight Connector 92"/>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217342" y="4724400"/>
            <a:ext cx="121920" cy="186206"/>
            <a:chOff x="868680" y="4739439"/>
            <a:chExt cx="121920" cy="186206"/>
          </a:xfrm>
        </p:grpSpPr>
        <p:cxnSp>
          <p:nvCxnSpPr>
            <p:cNvPr id="87" name="Straight Connector 86"/>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p:nvPr/>
        </p:nvCxnSpPr>
        <p:spPr>
          <a:xfrm rot="5400000">
            <a:off x="2209801" y="6228248"/>
            <a:ext cx="457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926580" y="2514600"/>
            <a:ext cx="160020" cy="3791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p:nvPr/>
        </p:nvCxnSpPr>
        <p:spPr>
          <a:xfrm flipH="1" flipV="1">
            <a:off x="2438399" y="2513026"/>
            <a:ext cx="1" cy="37911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rot="5400000">
            <a:off x="2394343" y="6014525"/>
            <a:ext cx="121920" cy="186206"/>
            <a:chOff x="868680" y="4739439"/>
            <a:chExt cx="121920" cy="186206"/>
          </a:xfrm>
        </p:grpSpPr>
        <p:cxnSp>
          <p:nvCxnSpPr>
            <p:cNvPr id="63" name="Straight Connector 62"/>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9" name="Straight Connector 138"/>
          <p:cNvCxnSpPr/>
          <p:nvPr/>
        </p:nvCxnSpPr>
        <p:spPr>
          <a:xfrm flipV="1">
            <a:off x="4050506" y="2800829"/>
            <a:ext cx="2616" cy="383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rot="5400000">
            <a:off x="2387891" y="2599087"/>
            <a:ext cx="121920" cy="186206"/>
            <a:chOff x="868680" y="4739439"/>
            <a:chExt cx="121920" cy="186206"/>
          </a:xfrm>
        </p:grpSpPr>
        <p:cxnSp>
          <p:nvCxnSpPr>
            <p:cNvPr id="102" name="Straight Connector 101"/>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2" name="Straight Connector 141"/>
          <p:cNvCxnSpPr/>
          <p:nvPr/>
        </p:nvCxnSpPr>
        <p:spPr>
          <a:xfrm flipV="1">
            <a:off x="4064892" y="5699532"/>
            <a:ext cx="2616" cy="383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5638802" y="2581648"/>
            <a:ext cx="1306" cy="37436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rot="5400000">
            <a:off x="5575226" y="5998996"/>
            <a:ext cx="121920" cy="186206"/>
            <a:chOff x="868680" y="4739439"/>
            <a:chExt cx="121920" cy="186206"/>
          </a:xfrm>
        </p:grpSpPr>
        <p:cxnSp>
          <p:nvCxnSpPr>
            <p:cNvPr id="69" name="Straight Connector 68"/>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3" name="Straight Connector 142"/>
          <p:cNvCxnSpPr/>
          <p:nvPr/>
        </p:nvCxnSpPr>
        <p:spPr>
          <a:xfrm rot="5400000">
            <a:off x="3818381" y="2581648"/>
            <a:ext cx="457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rot="5400000">
            <a:off x="3992160" y="2602136"/>
            <a:ext cx="121920" cy="186206"/>
            <a:chOff x="868680" y="4739439"/>
            <a:chExt cx="121920" cy="186206"/>
          </a:xfrm>
        </p:grpSpPr>
        <p:cxnSp>
          <p:nvCxnSpPr>
            <p:cNvPr id="145" name="Straight Connector 144"/>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rot="5400000">
            <a:off x="3848710" y="6228248"/>
            <a:ext cx="457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49" name="Group 148"/>
          <p:cNvGrpSpPr/>
          <p:nvPr/>
        </p:nvGrpSpPr>
        <p:grpSpPr>
          <a:xfrm rot="5400000">
            <a:off x="4007855" y="5967506"/>
            <a:ext cx="121920" cy="186206"/>
            <a:chOff x="868680" y="4739439"/>
            <a:chExt cx="121920" cy="186206"/>
          </a:xfrm>
        </p:grpSpPr>
        <p:cxnSp>
          <p:nvCxnSpPr>
            <p:cNvPr id="150" name="Straight Connector 149"/>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rot="5400000">
            <a:off x="5577840" y="2608507"/>
            <a:ext cx="121920" cy="186206"/>
            <a:chOff x="868680" y="4739439"/>
            <a:chExt cx="121920" cy="186206"/>
          </a:xfrm>
        </p:grpSpPr>
        <p:cxnSp>
          <p:nvCxnSpPr>
            <p:cNvPr id="96" name="Straight Connector 95"/>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955852" y="4734751"/>
            <a:ext cx="121920" cy="186206"/>
            <a:chOff x="868680" y="4739439"/>
            <a:chExt cx="121920" cy="186206"/>
          </a:xfrm>
        </p:grpSpPr>
        <p:cxnSp>
          <p:nvCxnSpPr>
            <p:cNvPr id="155" name="Straight Connector 154"/>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6019800" y="4340423"/>
            <a:ext cx="167640" cy="155377"/>
            <a:chOff x="4578895" y="3278643"/>
            <a:chExt cx="167640" cy="155377"/>
          </a:xfrm>
        </p:grpSpPr>
        <p:sp>
          <p:nvSpPr>
            <p:cNvPr id="179" name="Oval 178"/>
            <p:cNvSpPr/>
            <p:nvPr/>
          </p:nvSpPr>
          <p:spPr>
            <a:xfrm>
              <a:off x="4578895" y="3278643"/>
              <a:ext cx="167640" cy="1553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0" name="Oval 179"/>
            <p:cNvSpPr/>
            <p:nvPr/>
          </p:nvSpPr>
          <p:spPr>
            <a:xfrm>
              <a:off x="4639856" y="3331186"/>
              <a:ext cx="45719" cy="502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1" name="Rectangle 10"/>
          <p:cNvSpPr/>
          <p:nvPr/>
        </p:nvSpPr>
        <p:spPr>
          <a:xfrm>
            <a:off x="2743200" y="3581400"/>
            <a:ext cx="152400" cy="1600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7093788" y="2526602"/>
            <a:ext cx="611431" cy="3777617"/>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7" name="Rectangle 116"/>
          <p:cNvSpPr/>
          <p:nvPr/>
        </p:nvSpPr>
        <p:spPr>
          <a:xfrm>
            <a:off x="7716462" y="2526603"/>
            <a:ext cx="589338" cy="3793488"/>
          </a:xfrm>
          <a:prstGeom prst="rect">
            <a:avLst/>
          </a:prstGeom>
          <a:solidFill>
            <a:schemeClr val="accent4">
              <a:lumMod val="40000"/>
              <a:lumOff val="60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nvGrpSpPr>
          <p:cNvPr id="129" name="Group 128"/>
          <p:cNvGrpSpPr/>
          <p:nvPr/>
        </p:nvGrpSpPr>
        <p:grpSpPr>
          <a:xfrm>
            <a:off x="6019800" y="3542737"/>
            <a:ext cx="167640" cy="155377"/>
            <a:chOff x="4578895" y="3278643"/>
            <a:chExt cx="167640" cy="155377"/>
          </a:xfrm>
        </p:grpSpPr>
        <p:sp>
          <p:nvSpPr>
            <p:cNvPr id="136" name="Oval 135"/>
            <p:cNvSpPr/>
            <p:nvPr/>
          </p:nvSpPr>
          <p:spPr>
            <a:xfrm>
              <a:off x="4578895" y="3278643"/>
              <a:ext cx="167640" cy="1553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7" name="Oval 136"/>
            <p:cNvSpPr/>
            <p:nvPr/>
          </p:nvSpPr>
          <p:spPr>
            <a:xfrm>
              <a:off x="4639856" y="3331186"/>
              <a:ext cx="45719" cy="502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38" name="Group 137"/>
          <p:cNvGrpSpPr/>
          <p:nvPr/>
        </p:nvGrpSpPr>
        <p:grpSpPr>
          <a:xfrm>
            <a:off x="6019800" y="5102423"/>
            <a:ext cx="167640" cy="155377"/>
            <a:chOff x="4578895" y="3278643"/>
            <a:chExt cx="167640" cy="155377"/>
          </a:xfrm>
        </p:grpSpPr>
        <p:sp>
          <p:nvSpPr>
            <p:cNvPr id="153" name="Oval 152"/>
            <p:cNvSpPr/>
            <p:nvPr/>
          </p:nvSpPr>
          <p:spPr>
            <a:xfrm>
              <a:off x="4578895" y="3278643"/>
              <a:ext cx="167640" cy="1553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4" name="Oval 163"/>
            <p:cNvSpPr/>
            <p:nvPr/>
          </p:nvSpPr>
          <p:spPr>
            <a:xfrm>
              <a:off x="4639856" y="3331186"/>
              <a:ext cx="45719" cy="502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Rectangle 18"/>
          <p:cNvSpPr/>
          <p:nvPr/>
        </p:nvSpPr>
        <p:spPr>
          <a:xfrm>
            <a:off x="6934200" y="3334278"/>
            <a:ext cx="381000" cy="7043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a:t>
            </a:r>
          </a:p>
          <a:p>
            <a:pPr algn="ctr"/>
            <a:r>
              <a:rPr lang="en-US" sz="1200" dirty="0" err="1" smtClean="0"/>
              <a:t>pt</a:t>
            </a:r>
            <a:endParaRPr lang="en-US" sz="1200" dirty="0"/>
          </a:p>
        </p:txBody>
      </p:sp>
      <p:sp>
        <p:nvSpPr>
          <p:cNvPr id="132" name="Rectangle 131"/>
          <p:cNvSpPr/>
          <p:nvPr/>
        </p:nvSpPr>
        <p:spPr>
          <a:xfrm>
            <a:off x="6921274" y="4038600"/>
            <a:ext cx="381000" cy="7043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8</a:t>
            </a:r>
          </a:p>
          <a:p>
            <a:pPr algn="ctr"/>
            <a:r>
              <a:rPr lang="en-US" sz="1200" dirty="0" err="1" smtClean="0">
                <a:solidFill>
                  <a:schemeClr val="tx1"/>
                </a:solidFill>
              </a:rPr>
              <a:t>pt</a:t>
            </a:r>
            <a:endParaRPr lang="en-US" sz="1200" dirty="0">
              <a:solidFill>
                <a:schemeClr val="tx1"/>
              </a:solidFill>
            </a:endParaRPr>
          </a:p>
        </p:txBody>
      </p:sp>
      <p:sp>
        <p:nvSpPr>
          <p:cNvPr id="114" name="Rectangle 113"/>
          <p:cNvSpPr/>
          <p:nvPr/>
        </p:nvSpPr>
        <p:spPr>
          <a:xfrm>
            <a:off x="6926580" y="4724400"/>
            <a:ext cx="381000" cy="7043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a:t>
            </a:r>
          </a:p>
          <a:p>
            <a:pPr algn="ctr"/>
            <a:r>
              <a:rPr lang="en-US" sz="1200" dirty="0" err="1" smtClean="0"/>
              <a:t>pt</a:t>
            </a:r>
            <a:endParaRPr lang="en-US" sz="1200" dirty="0"/>
          </a:p>
        </p:txBody>
      </p:sp>
      <p:cxnSp>
        <p:nvCxnSpPr>
          <p:cNvPr id="165" name="Straight Connector 164"/>
          <p:cNvCxnSpPr/>
          <p:nvPr/>
        </p:nvCxnSpPr>
        <p:spPr>
          <a:xfrm flipV="1">
            <a:off x="6553200" y="3162826"/>
            <a:ext cx="0" cy="2552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7840978" y="4202668"/>
            <a:ext cx="414377" cy="369332"/>
          </a:xfrm>
          <a:prstGeom prst="rect">
            <a:avLst/>
          </a:prstGeom>
          <a:noFill/>
        </p:spPr>
        <p:txBody>
          <a:bodyPr wrap="square" rtlCol="0">
            <a:spAutoFit/>
          </a:bodyPr>
          <a:lstStyle/>
          <a:p>
            <a:r>
              <a:rPr lang="en-US" dirty="0" smtClean="0"/>
              <a:t>6</a:t>
            </a:r>
          </a:p>
        </p:txBody>
      </p:sp>
      <p:sp>
        <p:nvSpPr>
          <p:cNvPr id="167" name="TextBox 166"/>
          <p:cNvSpPr txBox="1"/>
          <p:nvPr/>
        </p:nvSpPr>
        <p:spPr>
          <a:xfrm>
            <a:off x="7434223" y="4202668"/>
            <a:ext cx="414377" cy="369332"/>
          </a:xfrm>
          <a:prstGeom prst="rect">
            <a:avLst/>
          </a:prstGeom>
          <a:noFill/>
        </p:spPr>
        <p:txBody>
          <a:bodyPr wrap="square" rtlCol="0">
            <a:spAutoFit/>
          </a:bodyPr>
          <a:lstStyle/>
          <a:p>
            <a:r>
              <a:rPr lang="en-US" dirty="0"/>
              <a:t>3</a:t>
            </a:r>
            <a:endParaRPr lang="en-US" dirty="0" smtClean="0"/>
          </a:p>
        </p:txBody>
      </p:sp>
      <p:sp>
        <p:nvSpPr>
          <p:cNvPr id="99" name="TextBox 98"/>
          <p:cNvSpPr txBox="1"/>
          <p:nvPr/>
        </p:nvSpPr>
        <p:spPr>
          <a:xfrm>
            <a:off x="3848196" y="3547645"/>
            <a:ext cx="427822" cy="307777"/>
          </a:xfrm>
          <a:prstGeom prst="rect">
            <a:avLst/>
          </a:prstGeom>
          <a:noFill/>
        </p:spPr>
        <p:txBody>
          <a:bodyPr wrap="square" rtlCol="0">
            <a:spAutoFit/>
          </a:bodyPr>
          <a:lstStyle/>
          <a:p>
            <a:pPr algn="ctr"/>
            <a:r>
              <a:rPr lang="en-US" sz="1400" dirty="0"/>
              <a:t>1</a:t>
            </a:r>
          </a:p>
        </p:txBody>
      </p:sp>
      <p:cxnSp>
        <p:nvCxnSpPr>
          <p:cNvPr id="22" name="Straight Connector 21"/>
          <p:cNvCxnSpPr/>
          <p:nvPr/>
        </p:nvCxnSpPr>
        <p:spPr>
          <a:xfrm>
            <a:off x="1447800" y="4343400"/>
            <a:ext cx="990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1614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Kleenex boxes on the “barrier”</a:t>
            </a:r>
            <a:endParaRPr lang="en-US" dirty="0"/>
          </a:p>
        </p:txBody>
      </p:sp>
      <p:sp>
        <p:nvSpPr>
          <p:cNvPr id="4" name="TextBox 3"/>
          <p:cNvSpPr txBox="1"/>
          <p:nvPr/>
        </p:nvSpPr>
        <p:spPr>
          <a:xfrm>
            <a:off x="2667000" y="1524000"/>
            <a:ext cx="2885601" cy="523220"/>
          </a:xfrm>
          <a:prstGeom prst="rect">
            <a:avLst/>
          </a:prstGeom>
          <a:noFill/>
        </p:spPr>
        <p:txBody>
          <a:bodyPr wrap="none" rtlCol="0">
            <a:spAutoFit/>
          </a:bodyPr>
          <a:lstStyle/>
          <a:p>
            <a:r>
              <a:rPr lang="en-US" sz="2800" u="sng" dirty="0" smtClean="0"/>
              <a:t>Side view of board</a:t>
            </a:r>
            <a:endParaRPr lang="en-US" sz="2800" u="sng" dirty="0"/>
          </a:p>
        </p:txBody>
      </p:sp>
      <p:sp>
        <p:nvSpPr>
          <p:cNvPr id="5" name="Rectangle 4"/>
          <p:cNvSpPr/>
          <p:nvPr/>
        </p:nvSpPr>
        <p:spPr>
          <a:xfrm>
            <a:off x="1371600" y="3276600"/>
            <a:ext cx="5181600" cy="45719"/>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362200" y="2819400"/>
            <a:ext cx="533400" cy="457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181600" y="2971800"/>
            <a:ext cx="228600" cy="3048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181600" y="2667000"/>
            <a:ext cx="457200" cy="304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057400" y="2438400"/>
            <a:ext cx="1175510" cy="369332"/>
          </a:xfrm>
          <a:prstGeom prst="rect">
            <a:avLst/>
          </a:prstGeom>
          <a:noFill/>
        </p:spPr>
        <p:txBody>
          <a:bodyPr wrap="none" rtlCol="0">
            <a:spAutoFit/>
          </a:bodyPr>
          <a:lstStyle/>
          <a:p>
            <a:r>
              <a:rPr lang="en-US" dirty="0" smtClean="0"/>
              <a:t>Coffee can</a:t>
            </a:r>
            <a:endParaRPr lang="en-US" dirty="0"/>
          </a:p>
        </p:txBody>
      </p:sp>
      <p:sp>
        <p:nvSpPr>
          <p:cNvPr id="10" name="TextBox 9"/>
          <p:cNvSpPr txBox="1"/>
          <p:nvPr/>
        </p:nvSpPr>
        <p:spPr>
          <a:xfrm>
            <a:off x="6400800" y="2286000"/>
            <a:ext cx="1377300" cy="369332"/>
          </a:xfrm>
          <a:prstGeom prst="rect">
            <a:avLst/>
          </a:prstGeom>
          <a:noFill/>
        </p:spPr>
        <p:txBody>
          <a:bodyPr wrap="none" rtlCol="0">
            <a:spAutoFit/>
          </a:bodyPr>
          <a:lstStyle/>
          <a:p>
            <a:r>
              <a:rPr lang="en-US" dirty="0" smtClean="0"/>
              <a:t>Tissue Boxes</a:t>
            </a:r>
            <a:endParaRPr lang="en-US" dirty="0"/>
          </a:p>
        </p:txBody>
      </p:sp>
      <p:sp>
        <p:nvSpPr>
          <p:cNvPr id="11" name="TextBox 10"/>
          <p:cNvSpPr txBox="1"/>
          <p:nvPr/>
        </p:nvSpPr>
        <p:spPr>
          <a:xfrm>
            <a:off x="6934200" y="3352800"/>
            <a:ext cx="1405328" cy="369332"/>
          </a:xfrm>
          <a:prstGeom prst="rect">
            <a:avLst/>
          </a:prstGeom>
          <a:noFill/>
        </p:spPr>
        <p:txBody>
          <a:bodyPr wrap="none" rtlCol="0">
            <a:spAutoFit/>
          </a:bodyPr>
          <a:lstStyle/>
          <a:p>
            <a:r>
              <a:rPr lang="en-US" dirty="0" smtClean="0"/>
              <a:t>2x4 “Barrier”</a:t>
            </a:r>
            <a:endParaRPr lang="en-US" dirty="0"/>
          </a:p>
        </p:txBody>
      </p:sp>
      <p:cxnSp>
        <p:nvCxnSpPr>
          <p:cNvPr id="13" name="Straight Arrow Connector 12"/>
          <p:cNvCxnSpPr>
            <a:stCxn id="11" idx="1"/>
          </p:cNvCxnSpPr>
          <p:nvPr/>
        </p:nvCxnSpPr>
        <p:spPr>
          <a:xfrm flipH="1" flipV="1">
            <a:off x="5486400" y="3124200"/>
            <a:ext cx="1447800" cy="413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715000" y="2514600"/>
            <a:ext cx="6096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4419600" y="3352800"/>
            <a:ext cx="838200" cy="1143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2209800" y="4114800"/>
            <a:ext cx="2590800" cy="2590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9" name="Rectangle 18"/>
          <p:cNvSpPr/>
          <p:nvPr/>
        </p:nvSpPr>
        <p:spPr>
          <a:xfrm>
            <a:off x="2819400" y="5410200"/>
            <a:ext cx="742950" cy="8382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819400" y="4495800"/>
            <a:ext cx="1485900" cy="9906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581400" y="5486400"/>
            <a:ext cx="152400" cy="609600"/>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733800" y="5486400"/>
            <a:ext cx="457200" cy="152400"/>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562600" y="4572000"/>
            <a:ext cx="3352800" cy="1754327"/>
          </a:xfrm>
          <a:prstGeom prst="rect">
            <a:avLst/>
          </a:prstGeom>
          <a:noFill/>
        </p:spPr>
        <p:txBody>
          <a:bodyPr wrap="square" rtlCol="0">
            <a:spAutoFit/>
          </a:bodyPr>
          <a:lstStyle/>
          <a:p>
            <a:r>
              <a:rPr lang="en-US" dirty="0" smtClean="0"/>
              <a:t>At the competition, our “tissue” boxes will be made of wood, and will have an L bracket that holds them up. The boxes will be held down by dual-lock so that we can re-arrange them easily.</a:t>
            </a:r>
          </a:p>
        </p:txBody>
      </p:sp>
      <p:cxnSp>
        <p:nvCxnSpPr>
          <p:cNvPr id="24" name="Straight Arrow Connector 23"/>
          <p:cNvCxnSpPr/>
          <p:nvPr/>
        </p:nvCxnSpPr>
        <p:spPr>
          <a:xfrm flipH="1">
            <a:off x="3810000" y="5257800"/>
            <a:ext cx="1600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09600" y="4724400"/>
            <a:ext cx="1676400" cy="923330"/>
          </a:xfrm>
          <a:prstGeom prst="rect">
            <a:avLst/>
          </a:prstGeom>
          <a:noFill/>
        </p:spPr>
        <p:txBody>
          <a:bodyPr wrap="square" rtlCol="0">
            <a:spAutoFit/>
          </a:bodyPr>
          <a:lstStyle/>
          <a:p>
            <a:r>
              <a:rPr lang="en-US" dirty="0" smtClean="0"/>
              <a:t>Notice that it is flush with the 2x4</a:t>
            </a:r>
            <a:endParaRPr lang="en-US" dirty="0"/>
          </a:p>
        </p:txBody>
      </p:sp>
      <p:cxnSp>
        <p:nvCxnSpPr>
          <p:cNvPr id="29" name="Straight Arrow Connector 28"/>
          <p:cNvCxnSpPr/>
          <p:nvPr/>
        </p:nvCxnSpPr>
        <p:spPr>
          <a:xfrm flipV="1">
            <a:off x="1295400" y="5410200"/>
            <a:ext cx="14478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9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Dowel rod “holders”</a:t>
            </a:r>
            <a:endParaRPr lang="en-US" dirty="0"/>
          </a:p>
        </p:txBody>
      </p:sp>
      <p:sp>
        <p:nvSpPr>
          <p:cNvPr id="3" name="Content Placeholder 2"/>
          <p:cNvSpPr>
            <a:spLocks noGrp="1"/>
          </p:cNvSpPr>
          <p:nvPr>
            <p:ph idx="1"/>
          </p:nvPr>
        </p:nvSpPr>
        <p:spPr/>
        <p:txBody>
          <a:bodyPr>
            <a:normAutofit/>
          </a:bodyPr>
          <a:lstStyle/>
          <a:p>
            <a:r>
              <a:rPr lang="en-US" sz="1800" dirty="0" smtClean="0"/>
              <a:t>The dowel rods are ¼” in diameter and 4” long. They can be held down any method you manage to get it, but one idea from Coach Anthony was using electric wire “hold downs” with drywall screws. The ones he used are for 2-12 wire, and can be found in the electrical section at Lowes or Home depot. Thanks Anthony!</a:t>
            </a:r>
            <a:endParaRPr lang="en-US" sz="1800" dirty="0"/>
          </a:p>
        </p:txBody>
      </p:sp>
      <p:pic>
        <p:nvPicPr>
          <p:cNvPr id="4" name="Picture 3" descr="IMG_20130321_213658_63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971800"/>
            <a:ext cx="1718235" cy="3048000"/>
          </a:xfrm>
          <a:prstGeom prst="rect">
            <a:avLst/>
          </a:prstGeom>
        </p:spPr>
      </p:pic>
      <p:pic>
        <p:nvPicPr>
          <p:cNvPr id="5" name="Picture 4" descr="IMG_20130321_213716_25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971800"/>
            <a:ext cx="1718235" cy="3048000"/>
          </a:xfrm>
          <a:prstGeom prst="rect">
            <a:avLst/>
          </a:prstGeom>
        </p:spPr>
      </p:pic>
      <p:pic>
        <p:nvPicPr>
          <p:cNvPr id="6" name="Picture 5" descr="IMG_20130321_213843_73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2971800"/>
            <a:ext cx="1718235" cy="3048000"/>
          </a:xfrm>
          <a:prstGeom prst="rect">
            <a:avLst/>
          </a:prstGeom>
        </p:spPr>
      </p:pic>
    </p:spTree>
    <p:extLst>
      <p:ext uri="{BB962C8B-B14F-4D97-AF65-F5344CB8AC3E}">
        <p14:creationId xmlns:p14="http://schemas.microsoft.com/office/powerpoint/2010/main" val="174393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line</a:t>
            </a:r>
            <a:endParaRPr lang="en-US" dirty="0"/>
          </a:p>
        </p:txBody>
      </p:sp>
      <p:sp>
        <p:nvSpPr>
          <p:cNvPr id="3" name="Content Placeholder 2"/>
          <p:cNvSpPr>
            <a:spLocks noGrp="1"/>
          </p:cNvSpPr>
          <p:nvPr>
            <p:ph idx="1"/>
          </p:nvPr>
        </p:nvSpPr>
        <p:spPr/>
        <p:txBody>
          <a:bodyPr>
            <a:normAutofit/>
          </a:bodyPr>
          <a:lstStyle/>
          <a:p>
            <a:r>
              <a:rPr lang="en-US" sz="2000" dirty="0" smtClean="0"/>
              <a:t>The green line is a 2-dot wide by 24-dot LEGO brick that is there to be a “wall” to prevent any pushing straight from the starting box. It is two “bricks” plus one plate in height.</a:t>
            </a:r>
            <a:endParaRPr lang="en-US" sz="2000" dirty="0"/>
          </a:p>
        </p:txBody>
      </p:sp>
      <p:pic>
        <p:nvPicPr>
          <p:cNvPr id="4" name="Picture 3" descr="DSCF367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3276600"/>
            <a:ext cx="3505200" cy="2628900"/>
          </a:xfrm>
          <a:prstGeom prst="rect">
            <a:avLst/>
          </a:prstGeom>
        </p:spPr>
      </p:pic>
    </p:spTree>
    <p:extLst>
      <p:ext uri="{BB962C8B-B14F-4D97-AF65-F5344CB8AC3E}">
        <p14:creationId xmlns:p14="http://schemas.microsoft.com/office/powerpoint/2010/main" val="168968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Coffee Can</a:t>
            </a:r>
            <a:endParaRPr lang="en-US" dirty="0"/>
          </a:p>
        </p:txBody>
      </p:sp>
      <p:sp>
        <p:nvSpPr>
          <p:cNvPr id="3" name="Content Placeholder 2"/>
          <p:cNvSpPr>
            <a:spLocks noGrp="1"/>
          </p:cNvSpPr>
          <p:nvPr>
            <p:ph idx="1"/>
          </p:nvPr>
        </p:nvSpPr>
        <p:spPr/>
        <p:txBody>
          <a:bodyPr/>
          <a:lstStyle/>
          <a:p>
            <a:r>
              <a:rPr lang="en-US" dirty="0" smtClean="0"/>
              <a:t>Standard 2lb coffee can (metal)</a:t>
            </a:r>
          </a:p>
          <a:p>
            <a:r>
              <a:rPr lang="en-US" dirty="0" smtClean="0"/>
              <a:t>6” diameter</a:t>
            </a:r>
          </a:p>
          <a:p>
            <a:r>
              <a:rPr lang="en-US" dirty="0" smtClean="0"/>
              <a:t>6.25” Height</a:t>
            </a:r>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17" r="6100"/>
          <a:stretch/>
        </p:blipFill>
        <p:spPr bwMode="auto">
          <a:xfrm>
            <a:off x="3505200" y="3505200"/>
            <a:ext cx="1527135" cy="189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63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normAutofit lnSpcReduction="10000"/>
          </a:bodyPr>
          <a:lstStyle/>
          <a:p>
            <a:pPr lvl="0"/>
            <a:r>
              <a:rPr lang="en-US" sz="1600" dirty="0" smtClean="0"/>
              <a:t>2 minute 30 second rounds just like FLL.</a:t>
            </a:r>
          </a:p>
          <a:p>
            <a:pPr lvl="0"/>
            <a:r>
              <a:rPr lang="en-US" sz="1600" dirty="0" smtClean="0"/>
              <a:t>A </a:t>
            </a:r>
            <a:r>
              <a:rPr lang="en-US" sz="1600" dirty="0"/>
              <a:t>robot can leave its base with a maximum of 4 Rings. It can leave base with less than 4 rings, but it cannot leave with more than 4 rings</a:t>
            </a:r>
            <a:r>
              <a:rPr lang="en-US" sz="1600" dirty="0" smtClean="0"/>
              <a:t>. </a:t>
            </a:r>
          </a:p>
          <a:p>
            <a:pPr lvl="1"/>
            <a:r>
              <a:rPr lang="en-US" sz="1600" dirty="0" smtClean="0"/>
              <a:t>While </a:t>
            </a:r>
            <a:r>
              <a:rPr lang="en-US" sz="1600" dirty="0"/>
              <a:t>on the game field, there are no limits to the amount of Rings a robot can control at one time</a:t>
            </a:r>
            <a:r>
              <a:rPr lang="en-US" sz="1600" dirty="0" smtClean="0"/>
              <a:t>.</a:t>
            </a:r>
          </a:p>
          <a:p>
            <a:pPr lvl="1"/>
            <a:endParaRPr lang="en-US" sz="1600" dirty="0" smtClean="0"/>
          </a:p>
          <a:p>
            <a:r>
              <a:rPr lang="en-US" sz="1600" dirty="0"/>
              <a:t>Any Rings that enter the base from the field are stored in the base and loaded the robot. This includes any rings that are attached to a robot when a robot is carried by a student back into base. The robot still cannot leave base with more than 4 rings, so any ‘extra’ rings will need to be stored in the base</a:t>
            </a:r>
            <a:r>
              <a:rPr lang="en-US" sz="1600" dirty="0" smtClean="0"/>
              <a:t>.</a:t>
            </a:r>
          </a:p>
          <a:p>
            <a:pPr lvl="1"/>
            <a:r>
              <a:rPr lang="en-US" sz="1600" dirty="0"/>
              <a:t>Any intentional manipulation of the robot to 'carry' more Rings back to base than would normally be possible will result in all Rings attached to the robot being removed from play. For instance, if robot controls a scoop that contains Rings and by picking up the robot the scoop will normally drop the Rings, the student(s) cannot </a:t>
            </a:r>
            <a:r>
              <a:rPr lang="en-US" sz="1600" dirty="0" smtClean="0"/>
              <a:t>manipulate the </a:t>
            </a:r>
            <a:r>
              <a:rPr lang="en-US" sz="1600" dirty="0"/>
              <a:t>robot's scoop to prevent the Rings from dropping to the game field</a:t>
            </a:r>
            <a:r>
              <a:rPr lang="en-US" sz="1600" dirty="0" smtClean="0"/>
              <a:t>. </a:t>
            </a:r>
            <a:r>
              <a:rPr lang="en-US" sz="1600" dirty="0"/>
              <a:t>This will be enforced at the referee’s discretion</a:t>
            </a:r>
            <a:r>
              <a:rPr lang="en-US" sz="1600" dirty="0" smtClean="0"/>
              <a:t>.</a:t>
            </a:r>
            <a:br>
              <a:rPr lang="en-US" sz="1600" dirty="0" smtClean="0"/>
            </a:br>
            <a:endParaRPr lang="en-US" sz="1600" dirty="0"/>
          </a:p>
          <a:p>
            <a:r>
              <a:rPr lang="en-US" sz="1600" dirty="0"/>
              <a:t>In order to load Rings onto the robot, both the robot and Rings must be fully within the base.</a:t>
            </a:r>
          </a:p>
        </p:txBody>
      </p:sp>
    </p:spTree>
    <p:extLst>
      <p:ext uri="{BB962C8B-B14F-4D97-AF65-F5344CB8AC3E}">
        <p14:creationId xmlns:p14="http://schemas.microsoft.com/office/powerpoint/2010/main" val="51954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a:xfrm>
            <a:off x="457200" y="1295400"/>
            <a:ext cx="8229600" cy="5181600"/>
          </a:xfrm>
        </p:spPr>
        <p:txBody>
          <a:bodyPr>
            <a:normAutofit lnSpcReduction="10000"/>
          </a:bodyPr>
          <a:lstStyle/>
          <a:p>
            <a:r>
              <a:rPr lang="en-US" sz="1700" dirty="0"/>
              <a:t>If a robot is picked up and Rings are left on the field, they cannot be carried back to the base.</a:t>
            </a:r>
          </a:p>
          <a:p>
            <a:pPr lvl="1"/>
            <a:r>
              <a:rPr lang="en-US" sz="1700" dirty="0"/>
              <a:t>If a robot is picked up and parts of the robot become detached, the students may return the parts to the base; any Rings attached to the robot’s parts must remain on the field. For instance, if robot has a scoop that contains Rings and the scoop becomes detached from the robot while on the field, the students may return the scoop to base but will have to leave the Rings on the field. The referee may move any Rings left in this way into positions matching where they would be with the robot part intact</a:t>
            </a:r>
            <a:r>
              <a:rPr lang="en-US" sz="1700" dirty="0" smtClean="0"/>
              <a:t>.</a:t>
            </a:r>
          </a:p>
          <a:p>
            <a:pPr lvl="1"/>
            <a:endParaRPr lang="en-US" sz="1600" dirty="0" smtClean="0"/>
          </a:p>
          <a:p>
            <a:r>
              <a:rPr lang="en-US" sz="1600" dirty="0"/>
              <a:t>At any point during a match, a student may request that rings be removed from the playing field. </a:t>
            </a:r>
            <a:r>
              <a:rPr lang="en-US" sz="1600" dirty="0" smtClean="0"/>
              <a:t>The referee may then remove the rings at their discretion. Any </a:t>
            </a:r>
            <a:r>
              <a:rPr lang="en-US" sz="1600" dirty="0"/>
              <a:t>Rings removed this way will not score and cannot be returned to the </a:t>
            </a:r>
            <a:r>
              <a:rPr lang="en-US" sz="1600" dirty="0" smtClean="0"/>
              <a:t>field. </a:t>
            </a:r>
          </a:p>
          <a:p>
            <a:endParaRPr lang="en-US" sz="1600" dirty="0"/>
          </a:p>
          <a:p>
            <a:r>
              <a:rPr lang="en-US" sz="1600" dirty="0"/>
              <a:t>The robot cannot score from base and must completely leave base before attempting to score. Any Rings scored from base will not count and will be removed from play</a:t>
            </a:r>
            <a:r>
              <a:rPr lang="en-US" sz="1600" dirty="0" smtClean="0"/>
              <a:t>.</a:t>
            </a:r>
          </a:p>
          <a:p>
            <a:endParaRPr lang="en-US" sz="1600" dirty="0"/>
          </a:p>
          <a:p>
            <a:r>
              <a:rPr lang="en-US" sz="1600" dirty="0" smtClean="0"/>
              <a:t>Any single ring can only be scored in one zone. A ring must be fully inside a zone to score. A zone includes the outer edge of the tape that defines that zone (but the ring must still be fully within the tape and not touching any other zone </a:t>
            </a:r>
            <a:r>
              <a:rPr lang="en-US" sz="1600" smtClean="0"/>
              <a:t>to score).</a:t>
            </a:r>
            <a:endParaRPr lang="en-US" sz="1600" dirty="0"/>
          </a:p>
        </p:txBody>
      </p:sp>
    </p:spTree>
    <p:extLst>
      <p:ext uri="{BB962C8B-B14F-4D97-AF65-F5344CB8AC3E}">
        <p14:creationId xmlns:p14="http://schemas.microsoft.com/office/powerpoint/2010/main" val="421960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a:t>
            </a:r>
            <a:endParaRPr lang="en-US" dirty="0"/>
          </a:p>
        </p:txBody>
      </p:sp>
      <p:sp>
        <p:nvSpPr>
          <p:cNvPr id="3" name="Content Placeholder 2"/>
          <p:cNvSpPr>
            <a:spLocks noGrp="1"/>
          </p:cNvSpPr>
          <p:nvPr>
            <p:ph idx="1"/>
          </p:nvPr>
        </p:nvSpPr>
        <p:spPr/>
        <p:txBody>
          <a:bodyPr/>
          <a:lstStyle/>
          <a:p>
            <a:r>
              <a:rPr lang="en-US" dirty="0" smtClean="0"/>
              <a:t>Foam Rings - ~$5-6 for 24 </a:t>
            </a:r>
          </a:p>
          <a:p>
            <a:pPr lvl="1"/>
            <a:r>
              <a:rPr lang="en-US" dirty="0">
                <a:hlinkClick r:id="rId2"/>
              </a:rPr>
              <a:t>http://www.amazon.com/Toysmith-7885-Total-X-Stream-Refill/dp/B000KA5VXQ/ref=sr_1_1?ie=UTF8&amp;qid=1363698171&amp;sr=8-1&amp;keywords=foam+</a:t>
            </a:r>
            <a:r>
              <a:rPr lang="en-US" dirty="0" smtClean="0">
                <a:hlinkClick r:id="rId2"/>
              </a:rPr>
              <a:t>discs</a:t>
            </a:r>
            <a:endParaRPr lang="en-US" dirty="0" smtClean="0"/>
          </a:p>
          <a:p>
            <a:r>
              <a:rPr lang="en-US" dirty="0" smtClean="0"/>
              <a:t>Dowel Rods - ~$3.49 from Jo-</a:t>
            </a:r>
            <a:r>
              <a:rPr lang="en-US" dirty="0" err="1" smtClean="0"/>
              <a:t>anne</a:t>
            </a:r>
            <a:endParaRPr lang="en-US" dirty="0" smtClean="0"/>
          </a:p>
          <a:p>
            <a:pPr lvl="1"/>
            <a:r>
              <a:rPr lang="en-US" dirty="0">
                <a:hlinkClick r:id="rId3"/>
              </a:rPr>
              <a:t>http://www.joann.com/wood-craft-dowels-1-4-x6-30-pkg/zprd_11599669a</a:t>
            </a:r>
            <a:r>
              <a:rPr lang="en-US" dirty="0" smtClean="0">
                <a:hlinkClick r:id="rId3"/>
              </a:rPr>
              <a:t>/</a:t>
            </a:r>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122379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needed</a:t>
            </a:r>
            <a:endParaRPr lang="en-US" dirty="0"/>
          </a:p>
        </p:txBody>
      </p:sp>
      <p:sp>
        <p:nvSpPr>
          <p:cNvPr id="3" name="Content Placeholder 2"/>
          <p:cNvSpPr>
            <a:spLocks noGrp="1"/>
          </p:cNvSpPr>
          <p:nvPr>
            <p:ph idx="1"/>
          </p:nvPr>
        </p:nvSpPr>
        <p:spPr/>
        <p:txBody>
          <a:bodyPr>
            <a:normAutofit lnSpcReduction="10000"/>
          </a:bodyPr>
          <a:lstStyle/>
          <a:p>
            <a:r>
              <a:rPr lang="en-US" dirty="0" smtClean="0"/>
              <a:t>Standard FLL board 4’x8’</a:t>
            </a:r>
          </a:p>
          <a:p>
            <a:r>
              <a:rPr lang="en-US" dirty="0" smtClean="0"/>
              <a:t>2lb coffee can – 6” diameter x 6.25” height</a:t>
            </a:r>
          </a:p>
          <a:p>
            <a:r>
              <a:rPr lang="en-US" dirty="0" smtClean="0"/>
              <a:t>Foam Discs - 30 on the board</a:t>
            </a:r>
          </a:p>
          <a:p>
            <a:r>
              <a:rPr lang="en-US" dirty="0" smtClean="0"/>
              <a:t>Three </a:t>
            </a:r>
            <a:r>
              <a:rPr lang="en-US" dirty="0" err="1" smtClean="0"/>
              <a:t>kleenex</a:t>
            </a:r>
            <a:r>
              <a:rPr lang="en-US" dirty="0" smtClean="0"/>
              <a:t> tissue boxes – 184 count</a:t>
            </a:r>
          </a:p>
          <a:p>
            <a:r>
              <a:rPr lang="en-US" dirty="0" smtClean="0"/>
              <a:t>Electrical tape</a:t>
            </a:r>
          </a:p>
          <a:p>
            <a:r>
              <a:rPr lang="en-US" dirty="0" smtClean="0"/>
              <a:t>45” 2x4 to make “barrier”</a:t>
            </a:r>
          </a:p>
          <a:p>
            <a:r>
              <a:rPr lang="en-US" dirty="0" smtClean="0"/>
              <a:t>2x24-dot long in width by 2 bricks and one plate tall for “green wall”</a:t>
            </a:r>
            <a:endParaRPr lang="en-US" dirty="0"/>
          </a:p>
        </p:txBody>
      </p:sp>
    </p:spTree>
    <p:extLst>
      <p:ext uri="{BB962C8B-B14F-4D97-AF65-F5344CB8AC3E}">
        <p14:creationId xmlns:p14="http://schemas.microsoft.com/office/powerpoint/2010/main" val="373769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14400" y="4145500"/>
            <a:ext cx="1295400" cy="646331"/>
          </a:xfrm>
          <a:prstGeom prst="rect">
            <a:avLst/>
          </a:prstGeom>
          <a:noFill/>
        </p:spPr>
        <p:txBody>
          <a:bodyPr wrap="square" rtlCol="0">
            <a:spAutoFit/>
          </a:bodyPr>
          <a:lstStyle/>
          <a:p>
            <a:r>
              <a:rPr lang="en-US" dirty="0" smtClean="0">
                <a:solidFill>
                  <a:schemeClr val="bg1"/>
                </a:solidFill>
              </a:rPr>
              <a:t>Lower Multiplier</a:t>
            </a:r>
            <a:endParaRPr lang="en-US" dirty="0">
              <a:solidFill>
                <a:schemeClr val="bg1"/>
              </a:solidFill>
            </a:endParaRPr>
          </a:p>
        </p:txBody>
      </p:sp>
      <p:sp>
        <p:nvSpPr>
          <p:cNvPr id="17" name="Rectangle 16"/>
          <p:cNvSpPr/>
          <p:nvPr/>
        </p:nvSpPr>
        <p:spPr>
          <a:xfrm rot="5400000">
            <a:off x="4381500" y="2284261"/>
            <a:ext cx="457200" cy="784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52832" y="6208561"/>
            <a:ext cx="5614768" cy="228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29154" y="6208561"/>
            <a:ext cx="1066800" cy="228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319377" y="5421868"/>
            <a:ext cx="1414372" cy="53340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rPr>
              <a:t>5 </a:t>
            </a:r>
            <a:r>
              <a:rPr lang="en-US" dirty="0" err="1" smtClean="0">
                <a:solidFill>
                  <a:schemeClr val="bg1"/>
                </a:solidFill>
              </a:rPr>
              <a:t>pts</a:t>
            </a:r>
            <a:endParaRPr lang="en-US" dirty="0">
              <a:solidFill>
                <a:schemeClr val="bg1"/>
              </a:solidFill>
            </a:endParaRPr>
          </a:p>
        </p:txBody>
      </p:sp>
      <p:sp>
        <p:nvSpPr>
          <p:cNvPr id="22" name="Rectangle 21"/>
          <p:cNvSpPr/>
          <p:nvPr/>
        </p:nvSpPr>
        <p:spPr>
          <a:xfrm>
            <a:off x="3733800" y="5421868"/>
            <a:ext cx="1371701"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8 </a:t>
            </a:r>
            <a:r>
              <a:rPr lang="en-US" dirty="0" err="1" smtClean="0"/>
              <a:t>pts</a:t>
            </a:r>
            <a:endParaRPr lang="en-US" dirty="0"/>
          </a:p>
        </p:txBody>
      </p:sp>
      <p:sp>
        <p:nvSpPr>
          <p:cNvPr id="4" name="Oval 3"/>
          <p:cNvSpPr/>
          <p:nvPr/>
        </p:nvSpPr>
        <p:spPr>
          <a:xfrm>
            <a:off x="2319377" y="914400"/>
            <a:ext cx="1152446"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67000" y="12192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81531" y="914400"/>
            <a:ext cx="1152446"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29154" y="12192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95954" y="914400"/>
            <a:ext cx="1152446"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43577" y="12192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400" y="1219200"/>
            <a:ext cx="914400" cy="276999"/>
          </a:xfrm>
          <a:prstGeom prst="rect">
            <a:avLst/>
          </a:prstGeom>
          <a:noFill/>
        </p:spPr>
        <p:txBody>
          <a:bodyPr wrap="square" rtlCol="0">
            <a:spAutoFit/>
          </a:bodyPr>
          <a:lstStyle/>
          <a:p>
            <a:r>
              <a:rPr lang="en-US" sz="1200" dirty="0" smtClean="0"/>
              <a:t>Place These</a:t>
            </a:r>
            <a:endParaRPr lang="en-US" sz="1200" dirty="0"/>
          </a:p>
        </p:txBody>
      </p:sp>
      <p:cxnSp>
        <p:nvCxnSpPr>
          <p:cNvPr id="11" name="Straight Arrow Connector 10"/>
          <p:cNvCxnSpPr/>
          <p:nvPr/>
        </p:nvCxnSpPr>
        <p:spPr>
          <a:xfrm>
            <a:off x="1524000" y="1403866"/>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6200" y="4365724"/>
            <a:ext cx="1828800" cy="369332"/>
          </a:xfrm>
          <a:prstGeom prst="rect">
            <a:avLst/>
          </a:prstGeom>
          <a:noFill/>
        </p:spPr>
        <p:txBody>
          <a:bodyPr wrap="square" rtlCol="0">
            <a:spAutoFit/>
          </a:bodyPr>
          <a:lstStyle/>
          <a:p>
            <a:r>
              <a:rPr lang="en-US" dirty="0" smtClean="0"/>
              <a:t>Into Here</a:t>
            </a:r>
            <a:endParaRPr lang="en-US" dirty="0"/>
          </a:p>
        </p:txBody>
      </p:sp>
      <p:cxnSp>
        <p:nvCxnSpPr>
          <p:cNvPr id="14" name="Straight Arrow Connector 13"/>
          <p:cNvCxnSpPr/>
          <p:nvPr/>
        </p:nvCxnSpPr>
        <p:spPr>
          <a:xfrm flipH="1">
            <a:off x="2895600" y="4735056"/>
            <a:ext cx="838150" cy="686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152400"/>
            <a:ext cx="7848600" cy="707886"/>
          </a:xfrm>
          <a:prstGeom prst="rect">
            <a:avLst/>
          </a:prstGeom>
          <a:noFill/>
        </p:spPr>
        <p:txBody>
          <a:bodyPr wrap="square" rtlCol="0">
            <a:spAutoFit/>
          </a:bodyPr>
          <a:lstStyle/>
          <a:p>
            <a:pPr algn="ctr"/>
            <a:r>
              <a:rPr lang="en-US" sz="4000" dirty="0" smtClean="0"/>
              <a:t>One Way To Score</a:t>
            </a:r>
            <a:endParaRPr lang="en-US" sz="4000" dirty="0"/>
          </a:p>
        </p:txBody>
      </p:sp>
      <p:cxnSp>
        <p:nvCxnSpPr>
          <p:cNvPr id="24" name="Straight Arrow Connector 23"/>
          <p:cNvCxnSpPr>
            <a:stCxn id="13" idx="2"/>
            <a:endCxn id="2" idx="0"/>
          </p:cNvCxnSpPr>
          <p:nvPr/>
        </p:nvCxnSpPr>
        <p:spPr>
          <a:xfrm>
            <a:off x="4800600" y="4735056"/>
            <a:ext cx="1066750" cy="686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105400" y="5421868"/>
            <a:ext cx="1523899"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5 </a:t>
            </a:r>
            <a:r>
              <a:rPr lang="en-US" dirty="0" err="1" smtClean="0"/>
              <a:t>pts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46276"/>
            <a:ext cx="2590800" cy="235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a:endCxn id="22" idx="0"/>
          </p:cNvCxnSpPr>
          <p:nvPr/>
        </p:nvCxnSpPr>
        <p:spPr>
          <a:xfrm>
            <a:off x="4419600" y="4724400"/>
            <a:ext cx="51" cy="6974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flipV="1">
            <a:off x="8229600" y="2572940"/>
            <a:ext cx="457200" cy="45046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p:nvPr/>
        </p:nvCxnSpPr>
        <p:spPr>
          <a:xfrm>
            <a:off x="6096000" y="2667000"/>
            <a:ext cx="2133600" cy="3564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629501" y="2362200"/>
            <a:ext cx="2060174" cy="229272"/>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096000" y="2362200"/>
            <a:ext cx="533501" cy="33986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034" name="TextBox 1033"/>
          <p:cNvSpPr txBox="1"/>
          <p:nvPr/>
        </p:nvSpPr>
        <p:spPr>
          <a:xfrm>
            <a:off x="7162800" y="1628001"/>
            <a:ext cx="1295400" cy="276999"/>
          </a:xfrm>
          <a:prstGeom prst="rect">
            <a:avLst/>
          </a:prstGeom>
          <a:noFill/>
        </p:spPr>
        <p:txBody>
          <a:bodyPr wrap="square" rtlCol="0">
            <a:spAutoFit/>
          </a:bodyPr>
          <a:lstStyle/>
          <a:p>
            <a:r>
              <a:rPr lang="en-US" sz="1200" dirty="0" smtClean="0"/>
              <a:t>The top is cut off!</a:t>
            </a:r>
            <a:endParaRPr lang="en-US" sz="1200" dirty="0"/>
          </a:p>
        </p:txBody>
      </p:sp>
      <p:sp>
        <p:nvSpPr>
          <p:cNvPr id="18" name="TextBox 17"/>
          <p:cNvSpPr txBox="1"/>
          <p:nvPr/>
        </p:nvSpPr>
        <p:spPr>
          <a:xfrm>
            <a:off x="1371600" y="3733800"/>
            <a:ext cx="4114800" cy="646331"/>
          </a:xfrm>
          <a:prstGeom prst="rect">
            <a:avLst/>
          </a:prstGeom>
          <a:noFill/>
        </p:spPr>
        <p:txBody>
          <a:bodyPr wrap="square" rtlCol="0">
            <a:spAutoFit/>
          </a:bodyPr>
          <a:lstStyle/>
          <a:p>
            <a:r>
              <a:rPr lang="en-US" dirty="0" smtClean="0"/>
              <a:t>The tissue boxes will be “re-arranged” at random. </a:t>
            </a:r>
            <a:endParaRPr lang="en-US" dirty="0"/>
          </a:p>
        </p:txBody>
      </p:sp>
    </p:spTree>
    <p:extLst>
      <p:ext uri="{BB962C8B-B14F-4D97-AF65-F5344CB8AC3E}">
        <p14:creationId xmlns:p14="http://schemas.microsoft.com/office/powerpoint/2010/main" val="347183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1658389" y="3463228"/>
            <a:ext cx="5275811" cy="2446145"/>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066800"/>
            <a:ext cx="1828800" cy="307777"/>
          </a:xfrm>
          <a:prstGeom prst="rect">
            <a:avLst/>
          </a:prstGeom>
          <a:noFill/>
        </p:spPr>
        <p:txBody>
          <a:bodyPr wrap="square" rtlCol="0">
            <a:spAutoFit/>
          </a:bodyPr>
          <a:lstStyle/>
          <a:p>
            <a:r>
              <a:rPr lang="en-US" sz="1400" dirty="0" smtClean="0"/>
              <a:t>Shoot These</a:t>
            </a:r>
            <a:endParaRPr lang="en-US" sz="1400" dirty="0"/>
          </a:p>
        </p:txBody>
      </p:sp>
      <p:cxnSp>
        <p:nvCxnSpPr>
          <p:cNvPr id="11" name="Straight Arrow Connector 10"/>
          <p:cNvCxnSpPr/>
          <p:nvPr/>
        </p:nvCxnSpPr>
        <p:spPr>
          <a:xfrm>
            <a:off x="1524000" y="1251466"/>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00800" y="2202845"/>
            <a:ext cx="1828800" cy="369332"/>
          </a:xfrm>
          <a:prstGeom prst="rect">
            <a:avLst/>
          </a:prstGeom>
          <a:noFill/>
        </p:spPr>
        <p:txBody>
          <a:bodyPr wrap="square" rtlCol="0">
            <a:spAutoFit/>
          </a:bodyPr>
          <a:lstStyle/>
          <a:p>
            <a:r>
              <a:rPr lang="en-US" dirty="0" smtClean="0"/>
              <a:t>5 Points</a:t>
            </a:r>
            <a:endParaRPr lang="en-US" dirty="0"/>
          </a:p>
        </p:txBody>
      </p:sp>
      <p:sp>
        <p:nvSpPr>
          <p:cNvPr id="12" name="TextBox 11"/>
          <p:cNvSpPr txBox="1"/>
          <p:nvPr/>
        </p:nvSpPr>
        <p:spPr>
          <a:xfrm>
            <a:off x="533400" y="0"/>
            <a:ext cx="7848600" cy="707886"/>
          </a:xfrm>
          <a:prstGeom prst="rect">
            <a:avLst/>
          </a:prstGeom>
          <a:noFill/>
        </p:spPr>
        <p:txBody>
          <a:bodyPr wrap="square" rtlCol="0">
            <a:spAutoFit/>
          </a:bodyPr>
          <a:lstStyle/>
          <a:p>
            <a:pPr algn="ctr"/>
            <a:r>
              <a:rPr lang="en-US" sz="4000" dirty="0" smtClean="0"/>
              <a:t>Another Way To Score</a:t>
            </a:r>
            <a:endParaRPr lang="en-US" sz="4000" dirty="0"/>
          </a:p>
        </p:txBody>
      </p:sp>
      <p:sp>
        <p:nvSpPr>
          <p:cNvPr id="2" name="Oval 1"/>
          <p:cNvSpPr/>
          <p:nvPr/>
        </p:nvSpPr>
        <p:spPr>
          <a:xfrm>
            <a:off x="2667000" y="3797322"/>
            <a:ext cx="3233777" cy="15613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17" r="6100"/>
          <a:stretch/>
        </p:blipFill>
        <p:spPr bwMode="auto">
          <a:xfrm>
            <a:off x="3471823" y="3003226"/>
            <a:ext cx="1527135" cy="189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5095954" y="762000"/>
            <a:ext cx="1152446" cy="1066800"/>
            <a:chOff x="5095954" y="762000"/>
            <a:chExt cx="1152446" cy="1066800"/>
          </a:xfrm>
        </p:grpSpPr>
        <p:sp>
          <p:nvSpPr>
            <p:cNvPr id="8" name="Oval 7"/>
            <p:cNvSpPr/>
            <p:nvPr/>
          </p:nvSpPr>
          <p:spPr>
            <a:xfrm>
              <a:off x="5095954" y="762000"/>
              <a:ext cx="1152446"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43577" y="1066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681531" y="762000"/>
            <a:ext cx="1152446" cy="1066800"/>
            <a:chOff x="3681531" y="762000"/>
            <a:chExt cx="1152446" cy="1066800"/>
          </a:xfrm>
        </p:grpSpPr>
        <p:sp>
          <p:nvSpPr>
            <p:cNvPr id="6" name="Oval 5"/>
            <p:cNvSpPr/>
            <p:nvPr/>
          </p:nvSpPr>
          <p:spPr>
            <a:xfrm>
              <a:off x="3681531" y="762000"/>
              <a:ext cx="1152446"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29154" y="1066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p:cNvSpPr/>
          <p:nvPr/>
        </p:nvSpPr>
        <p:spPr>
          <a:xfrm>
            <a:off x="2319377" y="762000"/>
            <a:ext cx="1152446"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67000" y="1066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725124" y="5410200"/>
            <a:ext cx="1295400" cy="369332"/>
          </a:xfrm>
          <a:prstGeom prst="rect">
            <a:avLst/>
          </a:prstGeom>
          <a:noFill/>
        </p:spPr>
        <p:txBody>
          <a:bodyPr wrap="square" rtlCol="0">
            <a:spAutoFit/>
          </a:bodyPr>
          <a:lstStyle/>
          <a:p>
            <a:r>
              <a:rPr lang="en-US" dirty="0" smtClean="0">
                <a:solidFill>
                  <a:schemeClr val="bg1"/>
                </a:solidFill>
              </a:rPr>
              <a:t>1 points</a:t>
            </a:r>
            <a:endParaRPr lang="en-US" dirty="0">
              <a:solidFill>
                <a:schemeClr val="bg1"/>
              </a:solidFill>
            </a:endParaRPr>
          </a:p>
        </p:txBody>
      </p:sp>
      <p:sp>
        <p:nvSpPr>
          <p:cNvPr id="22" name="TextBox 21"/>
          <p:cNvSpPr txBox="1"/>
          <p:nvPr/>
        </p:nvSpPr>
        <p:spPr>
          <a:xfrm>
            <a:off x="3505200" y="4876800"/>
            <a:ext cx="1295400" cy="369332"/>
          </a:xfrm>
          <a:prstGeom prst="rect">
            <a:avLst/>
          </a:prstGeom>
          <a:noFill/>
        </p:spPr>
        <p:txBody>
          <a:bodyPr wrap="square" rtlCol="0">
            <a:spAutoFit/>
          </a:bodyPr>
          <a:lstStyle/>
          <a:p>
            <a:pPr algn="ctr"/>
            <a:r>
              <a:rPr lang="en-US" dirty="0" smtClean="0"/>
              <a:t>2 points</a:t>
            </a:r>
            <a:endParaRPr lang="en-US" dirty="0"/>
          </a:p>
        </p:txBody>
      </p:sp>
      <p:cxnSp>
        <p:nvCxnSpPr>
          <p:cNvPr id="14" name="Straight Arrow Connector 13"/>
          <p:cNvCxnSpPr>
            <a:stCxn id="13" idx="1"/>
          </p:cNvCxnSpPr>
          <p:nvPr/>
        </p:nvCxnSpPr>
        <p:spPr>
          <a:xfrm flipH="1">
            <a:off x="4800600" y="2387511"/>
            <a:ext cx="1600200" cy="6157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6200" y="1752600"/>
            <a:ext cx="3243223" cy="1815882"/>
          </a:xfrm>
          <a:prstGeom prst="rect">
            <a:avLst/>
          </a:prstGeom>
          <a:noFill/>
        </p:spPr>
        <p:txBody>
          <a:bodyPr wrap="square" rtlCol="0">
            <a:spAutoFit/>
          </a:bodyPr>
          <a:lstStyle/>
          <a:p>
            <a:r>
              <a:rPr lang="en-US" sz="1600" dirty="0" smtClean="0"/>
              <a:t>Shoot the disks into the can.</a:t>
            </a:r>
          </a:p>
          <a:p>
            <a:r>
              <a:rPr lang="en-US" sz="1600" dirty="0" smtClean="0"/>
              <a:t>If they land in the blue or white zone you earn the number of points shown. The disks have to be all the way in the zone for those points. In order to shoot a disk, the robot must not be touching either zone.</a:t>
            </a:r>
            <a:endParaRPr lang="en-US" sz="1600" dirty="0"/>
          </a:p>
        </p:txBody>
      </p:sp>
      <p:grpSp>
        <p:nvGrpSpPr>
          <p:cNvPr id="31" name="Group 30"/>
          <p:cNvGrpSpPr/>
          <p:nvPr/>
        </p:nvGrpSpPr>
        <p:grpSpPr>
          <a:xfrm>
            <a:off x="2667000" y="4706427"/>
            <a:ext cx="423823" cy="462951"/>
            <a:chOff x="3681531" y="762000"/>
            <a:chExt cx="1152446" cy="1066800"/>
          </a:xfrm>
        </p:grpSpPr>
        <p:sp>
          <p:nvSpPr>
            <p:cNvPr id="32" name="Oval 31"/>
            <p:cNvSpPr/>
            <p:nvPr/>
          </p:nvSpPr>
          <p:spPr>
            <a:xfrm>
              <a:off x="3681531" y="762000"/>
              <a:ext cx="1152446"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029154" y="1066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176877" y="4188124"/>
            <a:ext cx="423823" cy="462951"/>
            <a:chOff x="3681531" y="762000"/>
            <a:chExt cx="1152446" cy="1066800"/>
          </a:xfrm>
        </p:grpSpPr>
        <p:sp>
          <p:nvSpPr>
            <p:cNvPr id="35" name="Oval 34"/>
            <p:cNvSpPr/>
            <p:nvPr/>
          </p:nvSpPr>
          <p:spPr>
            <a:xfrm>
              <a:off x="3681531" y="762000"/>
              <a:ext cx="1152446"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29154" y="1066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397925" y="5047808"/>
            <a:ext cx="423823" cy="462951"/>
            <a:chOff x="3681531" y="762000"/>
            <a:chExt cx="1152446" cy="1066800"/>
          </a:xfrm>
        </p:grpSpPr>
        <p:sp>
          <p:nvSpPr>
            <p:cNvPr id="38" name="Oval 37"/>
            <p:cNvSpPr/>
            <p:nvPr/>
          </p:nvSpPr>
          <p:spPr>
            <a:xfrm>
              <a:off x="3681531" y="762000"/>
              <a:ext cx="1152446"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029154" y="1066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765066" y="3797322"/>
            <a:ext cx="423823" cy="462951"/>
            <a:chOff x="3681531" y="762000"/>
            <a:chExt cx="1152446" cy="1066800"/>
          </a:xfrm>
        </p:grpSpPr>
        <p:sp>
          <p:nvSpPr>
            <p:cNvPr id="41" name="Oval 40"/>
            <p:cNvSpPr/>
            <p:nvPr/>
          </p:nvSpPr>
          <p:spPr>
            <a:xfrm>
              <a:off x="3681531" y="762000"/>
              <a:ext cx="1152446"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29154" y="1066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7924799" y="5784108"/>
            <a:ext cx="914401" cy="276999"/>
          </a:xfrm>
          <a:prstGeom prst="rect">
            <a:avLst/>
          </a:prstGeom>
          <a:noFill/>
        </p:spPr>
        <p:txBody>
          <a:bodyPr wrap="square" rtlCol="0">
            <a:spAutoFit/>
          </a:bodyPr>
          <a:lstStyle/>
          <a:p>
            <a:r>
              <a:rPr lang="en-US" sz="1200" dirty="0" smtClean="0"/>
              <a:t>Zero points</a:t>
            </a:r>
            <a:endParaRPr lang="en-US" sz="1200" dirty="0"/>
          </a:p>
        </p:txBody>
      </p:sp>
      <p:cxnSp>
        <p:nvCxnSpPr>
          <p:cNvPr id="2049" name="Straight Arrow Connector 2048"/>
          <p:cNvCxnSpPr/>
          <p:nvPr/>
        </p:nvCxnSpPr>
        <p:spPr>
          <a:xfrm flipH="1" flipV="1">
            <a:off x="6821748" y="5410200"/>
            <a:ext cx="1026851" cy="4991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848599" y="3056930"/>
            <a:ext cx="914401" cy="276999"/>
          </a:xfrm>
          <a:prstGeom prst="rect">
            <a:avLst/>
          </a:prstGeom>
          <a:noFill/>
        </p:spPr>
        <p:txBody>
          <a:bodyPr wrap="square" rtlCol="0">
            <a:spAutoFit/>
          </a:bodyPr>
          <a:lstStyle/>
          <a:p>
            <a:r>
              <a:rPr lang="en-US" sz="1200" dirty="0" smtClean="0"/>
              <a:t>One point</a:t>
            </a:r>
            <a:endParaRPr lang="en-US" sz="1200" dirty="0"/>
          </a:p>
        </p:txBody>
      </p:sp>
      <p:cxnSp>
        <p:nvCxnSpPr>
          <p:cNvPr id="47" name="Straight Arrow Connector 46"/>
          <p:cNvCxnSpPr>
            <a:stCxn id="53" idx="3"/>
          </p:cNvCxnSpPr>
          <p:nvPr/>
        </p:nvCxnSpPr>
        <p:spPr>
          <a:xfrm flipV="1">
            <a:off x="1125748" y="5061466"/>
            <a:ext cx="1541252" cy="8892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5672177" y="4320397"/>
            <a:ext cx="2379169" cy="138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6188889" y="3252813"/>
            <a:ext cx="1659711" cy="6767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019690" y="4181896"/>
            <a:ext cx="914401" cy="276999"/>
          </a:xfrm>
          <a:prstGeom prst="rect">
            <a:avLst/>
          </a:prstGeom>
          <a:noFill/>
        </p:spPr>
        <p:txBody>
          <a:bodyPr wrap="square" rtlCol="0">
            <a:spAutoFit/>
          </a:bodyPr>
          <a:lstStyle/>
          <a:p>
            <a:r>
              <a:rPr lang="en-US" sz="1200" dirty="0" smtClean="0"/>
              <a:t>Two points</a:t>
            </a:r>
            <a:endParaRPr lang="en-US" sz="1200" dirty="0"/>
          </a:p>
        </p:txBody>
      </p:sp>
      <p:sp>
        <p:nvSpPr>
          <p:cNvPr id="53" name="TextBox 52"/>
          <p:cNvSpPr txBox="1"/>
          <p:nvPr/>
        </p:nvSpPr>
        <p:spPr>
          <a:xfrm>
            <a:off x="211347" y="5812186"/>
            <a:ext cx="914401" cy="276999"/>
          </a:xfrm>
          <a:prstGeom prst="rect">
            <a:avLst/>
          </a:prstGeom>
          <a:noFill/>
        </p:spPr>
        <p:txBody>
          <a:bodyPr wrap="square" rtlCol="0">
            <a:spAutoFit/>
          </a:bodyPr>
          <a:lstStyle/>
          <a:p>
            <a:r>
              <a:rPr lang="en-US" sz="1200" dirty="0" smtClean="0"/>
              <a:t>One point</a:t>
            </a:r>
            <a:endParaRPr lang="en-US" sz="1200" dirty="0"/>
          </a:p>
        </p:txBody>
      </p:sp>
    </p:spTree>
    <p:extLst>
      <p:ext uri="{BB962C8B-B14F-4D97-AF65-F5344CB8AC3E}">
        <p14:creationId xmlns:p14="http://schemas.microsoft.com/office/powerpoint/2010/main" val="413927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990599" y="1752600"/>
            <a:ext cx="7169988" cy="3652635"/>
            <a:chOff x="685800" y="1447800"/>
            <a:chExt cx="8077200" cy="4114800"/>
          </a:xfrm>
        </p:grpSpPr>
        <p:sp>
          <p:nvSpPr>
            <p:cNvPr id="44" name="Rectangle 43"/>
            <p:cNvSpPr/>
            <p:nvPr/>
          </p:nvSpPr>
          <p:spPr>
            <a:xfrm>
              <a:off x="685800" y="1447800"/>
              <a:ext cx="80772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38200" y="1598626"/>
              <a:ext cx="7772400" cy="381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Rectangle 49"/>
          <p:cNvSpPr/>
          <p:nvPr/>
        </p:nvSpPr>
        <p:spPr>
          <a:xfrm>
            <a:off x="6629399" y="1905000"/>
            <a:ext cx="1524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88987" y="1905001"/>
            <a:ext cx="611431" cy="335280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4" name="Rectangle 53"/>
          <p:cNvSpPr/>
          <p:nvPr/>
        </p:nvSpPr>
        <p:spPr>
          <a:xfrm>
            <a:off x="7411661" y="1905001"/>
            <a:ext cx="589338" cy="3352800"/>
          </a:xfrm>
          <a:prstGeom prst="rect">
            <a:avLst/>
          </a:prstGeom>
          <a:solidFill>
            <a:schemeClr val="accent4">
              <a:lumMod val="40000"/>
              <a:lumOff val="60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 name="TextBox 2"/>
          <p:cNvSpPr txBox="1"/>
          <p:nvPr/>
        </p:nvSpPr>
        <p:spPr>
          <a:xfrm>
            <a:off x="990600" y="838200"/>
            <a:ext cx="1143000" cy="646331"/>
          </a:xfrm>
          <a:prstGeom prst="rect">
            <a:avLst/>
          </a:prstGeom>
          <a:noFill/>
        </p:spPr>
        <p:txBody>
          <a:bodyPr wrap="square" rtlCol="0">
            <a:spAutoFit/>
          </a:bodyPr>
          <a:lstStyle/>
          <a:p>
            <a:r>
              <a:rPr lang="en-US" dirty="0" smtClean="0"/>
              <a:t>Push These</a:t>
            </a:r>
            <a:endParaRPr lang="en-US" dirty="0"/>
          </a:p>
        </p:txBody>
      </p:sp>
      <p:cxnSp>
        <p:nvCxnSpPr>
          <p:cNvPr id="11" name="Straight Arrow Connector 10"/>
          <p:cNvCxnSpPr/>
          <p:nvPr/>
        </p:nvCxnSpPr>
        <p:spPr>
          <a:xfrm>
            <a:off x="1905000" y="1143000"/>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0"/>
            <a:ext cx="7848600" cy="707886"/>
          </a:xfrm>
          <a:prstGeom prst="rect">
            <a:avLst/>
          </a:prstGeom>
          <a:noFill/>
        </p:spPr>
        <p:txBody>
          <a:bodyPr wrap="square" rtlCol="0">
            <a:spAutoFit/>
          </a:bodyPr>
          <a:lstStyle/>
          <a:p>
            <a:pPr algn="ctr"/>
            <a:r>
              <a:rPr lang="en-US" sz="4000" dirty="0" smtClean="0"/>
              <a:t>Third Way To Score</a:t>
            </a:r>
            <a:endParaRPr lang="en-US" sz="4000" dirty="0"/>
          </a:p>
        </p:txBody>
      </p:sp>
      <p:grpSp>
        <p:nvGrpSpPr>
          <p:cNvPr id="10" name="Group 9"/>
          <p:cNvGrpSpPr/>
          <p:nvPr/>
        </p:nvGrpSpPr>
        <p:grpSpPr>
          <a:xfrm>
            <a:off x="5528120" y="762000"/>
            <a:ext cx="720279" cy="666750"/>
            <a:chOff x="5095954" y="762000"/>
            <a:chExt cx="1152446" cy="1066800"/>
          </a:xfrm>
        </p:grpSpPr>
        <p:sp>
          <p:nvSpPr>
            <p:cNvPr id="8" name="Oval 7"/>
            <p:cNvSpPr/>
            <p:nvPr/>
          </p:nvSpPr>
          <p:spPr>
            <a:xfrm>
              <a:off x="5095954" y="762000"/>
              <a:ext cx="1152446"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43577" y="1066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113697" y="762000"/>
            <a:ext cx="720279" cy="666750"/>
            <a:chOff x="3681531" y="762000"/>
            <a:chExt cx="1152446" cy="1066800"/>
          </a:xfrm>
        </p:grpSpPr>
        <p:sp>
          <p:nvSpPr>
            <p:cNvPr id="6" name="Oval 5"/>
            <p:cNvSpPr/>
            <p:nvPr/>
          </p:nvSpPr>
          <p:spPr>
            <a:xfrm>
              <a:off x="3681531" y="762000"/>
              <a:ext cx="1152446"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29154" y="1066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p:cNvSpPr/>
          <p:nvPr/>
        </p:nvSpPr>
        <p:spPr>
          <a:xfrm>
            <a:off x="2751543" y="762000"/>
            <a:ext cx="720279" cy="6667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53124" y="943905"/>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420323" y="4800600"/>
            <a:ext cx="1295400" cy="369332"/>
          </a:xfrm>
          <a:prstGeom prst="rect">
            <a:avLst/>
          </a:prstGeom>
          <a:noFill/>
        </p:spPr>
        <p:txBody>
          <a:bodyPr wrap="square" rtlCol="0">
            <a:spAutoFit/>
          </a:bodyPr>
          <a:lstStyle/>
          <a:p>
            <a:r>
              <a:rPr lang="en-US" dirty="0" smtClean="0">
                <a:solidFill>
                  <a:schemeClr val="bg1"/>
                </a:solidFill>
              </a:rPr>
              <a:t>1 points</a:t>
            </a:r>
            <a:endParaRPr lang="en-US" dirty="0">
              <a:solidFill>
                <a:schemeClr val="bg1"/>
              </a:solidFill>
            </a:endParaRPr>
          </a:p>
        </p:txBody>
      </p:sp>
      <p:sp>
        <p:nvSpPr>
          <p:cNvPr id="27" name="TextBox 26"/>
          <p:cNvSpPr txBox="1"/>
          <p:nvPr/>
        </p:nvSpPr>
        <p:spPr>
          <a:xfrm>
            <a:off x="1371599" y="2057400"/>
            <a:ext cx="3243223" cy="2585323"/>
          </a:xfrm>
          <a:prstGeom prst="rect">
            <a:avLst/>
          </a:prstGeom>
          <a:noFill/>
        </p:spPr>
        <p:txBody>
          <a:bodyPr wrap="square" rtlCol="0">
            <a:spAutoFit/>
          </a:bodyPr>
          <a:lstStyle/>
          <a:p>
            <a:r>
              <a:rPr lang="en-US" dirty="0" smtClean="0"/>
              <a:t>The 2x4 barrier will have “cuts” in them to allow for pushing of the foam discs. The a disks must be completely in a zone to score for that zone; otherwise, they will score for the ‘lesser’ zone instead. This applies to the circle zones (around the coffee can) as well.</a:t>
            </a:r>
            <a:endParaRPr lang="en-US" dirty="0"/>
          </a:p>
        </p:txBody>
      </p:sp>
      <p:grpSp>
        <p:nvGrpSpPr>
          <p:cNvPr id="40" name="Group 39"/>
          <p:cNvGrpSpPr/>
          <p:nvPr/>
        </p:nvGrpSpPr>
        <p:grpSpPr>
          <a:xfrm>
            <a:off x="6934200" y="2438400"/>
            <a:ext cx="214544" cy="234351"/>
            <a:chOff x="3681531" y="762000"/>
            <a:chExt cx="1152446" cy="1066800"/>
          </a:xfrm>
        </p:grpSpPr>
        <p:sp>
          <p:nvSpPr>
            <p:cNvPr id="41" name="Oval 40"/>
            <p:cNvSpPr/>
            <p:nvPr/>
          </p:nvSpPr>
          <p:spPr>
            <a:xfrm>
              <a:off x="3681531" y="762000"/>
              <a:ext cx="1152446"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29154" y="1066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7086599" y="5334000"/>
            <a:ext cx="914401" cy="276999"/>
          </a:xfrm>
          <a:prstGeom prst="rect">
            <a:avLst/>
          </a:prstGeom>
          <a:noFill/>
        </p:spPr>
        <p:txBody>
          <a:bodyPr wrap="square" rtlCol="0">
            <a:spAutoFit/>
          </a:bodyPr>
          <a:lstStyle/>
          <a:p>
            <a:r>
              <a:rPr lang="en-US" sz="1200" dirty="0" smtClean="0"/>
              <a:t>Six points</a:t>
            </a:r>
            <a:endParaRPr lang="en-US" sz="1200" dirty="0"/>
          </a:p>
        </p:txBody>
      </p:sp>
      <p:cxnSp>
        <p:nvCxnSpPr>
          <p:cNvPr id="2049" name="Straight Arrow Connector 2048"/>
          <p:cNvCxnSpPr/>
          <p:nvPr/>
        </p:nvCxnSpPr>
        <p:spPr>
          <a:xfrm flipV="1">
            <a:off x="7543799" y="4876800"/>
            <a:ext cx="152400" cy="4229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857999" y="1066800"/>
            <a:ext cx="914401" cy="461665"/>
          </a:xfrm>
          <a:prstGeom prst="rect">
            <a:avLst/>
          </a:prstGeom>
          <a:noFill/>
        </p:spPr>
        <p:txBody>
          <a:bodyPr wrap="square" rtlCol="0">
            <a:spAutoFit/>
          </a:bodyPr>
          <a:lstStyle/>
          <a:p>
            <a:r>
              <a:rPr lang="en-US" sz="1200" dirty="0" smtClean="0"/>
              <a:t>Three points</a:t>
            </a:r>
            <a:endParaRPr lang="en-US" sz="1200" dirty="0"/>
          </a:p>
        </p:txBody>
      </p:sp>
      <p:cxnSp>
        <p:nvCxnSpPr>
          <p:cNvPr id="48" name="Straight Arrow Connector 47"/>
          <p:cNvCxnSpPr/>
          <p:nvPr/>
        </p:nvCxnSpPr>
        <p:spPr>
          <a:xfrm flipH="1">
            <a:off x="7543800" y="1447800"/>
            <a:ext cx="457199" cy="1600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7010400" y="1371600"/>
            <a:ext cx="380999" cy="10577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696199" y="990600"/>
            <a:ext cx="914401" cy="461665"/>
          </a:xfrm>
          <a:prstGeom prst="rect">
            <a:avLst/>
          </a:prstGeom>
          <a:noFill/>
        </p:spPr>
        <p:txBody>
          <a:bodyPr wrap="square" rtlCol="0">
            <a:spAutoFit/>
          </a:bodyPr>
          <a:lstStyle/>
          <a:p>
            <a:r>
              <a:rPr lang="en-US" sz="1200" dirty="0" smtClean="0"/>
              <a:t>Three points</a:t>
            </a:r>
            <a:endParaRPr lang="en-US" sz="1200" dirty="0"/>
          </a:p>
        </p:txBody>
      </p:sp>
      <p:grpSp>
        <p:nvGrpSpPr>
          <p:cNvPr id="55" name="Group 54"/>
          <p:cNvGrpSpPr/>
          <p:nvPr/>
        </p:nvGrpSpPr>
        <p:grpSpPr>
          <a:xfrm>
            <a:off x="7315199" y="3048000"/>
            <a:ext cx="214544" cy="234351"/>
            <a:chOff x="3681531" y="762000"/>
            <a:chExt cx="1152446" cy="1066800"/>
          </a:xfrm>
        </p:grpSpPr>
        <p:sp>
          <p:nvSpPr>
            <p:cNvPr id="56" name="Oval 55"/>
            <p:cNvSpPr/>
            <p:nvPr/>
          </p:nvSpPr>
          <p:spPr>
            <a:xfrm>
              <a:off x="3681531" y="762000"/>
              <a:ext cx="1152446"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029154" y="1066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7619999" y="4572000"/>
            <a:ext cx="214544" cy="234351"/>
            <a:chOff x="3681531" y="762000"/>
            <a:chExt cx="1152446" cy="1066800"/>
          </a:xfrm>
        </p:grpSpPr>
        <p:sp>
          <p:nvSpPr>
            <p:cNvPr id="59" name="Oval 58"/>
            <p:cNvSpPr/>
            <p:nvPr/>
          </p:nvSpPr>
          <p:spPr>
            <a:xfrm>
              <a:off x="3681531" y="762000"/>
              <a:ext cx="1152446"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29154" y="10668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p:cNvSpPr/>
          <p:nvPr/>
        </p:nvSpPr>
        <p:spPr>
          <a:xfrm rot="5400000">
            <a:off x="4457700" y="2552699"/>
            <a:ext cx="457200" cy="784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810000" y="5715000"/>
            <a:ext cx="15240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3" name="Rectangle 62"/>
          <p:cNvSpPr/>
          <p:nvPr/>
        </p:nvSpPr>
        <p:spPr>
          <a:xfrm>
            <a:off x="5352676" y="5708984"/>
            <a:ext cx="1371701" cy="53340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4" name="Rectangle 63"/>
          <p:cNvSpPr/>
          <p:nvPr/>
        </p:nvSpPr>
        <p:spPr>
          <a:xfrm>
            <a:off x="2286000" y="5690306"/>
            <a:ext cx="1523899"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9" name="Rectangle 68"/>
          <p:cNvSpPr/>
          <p:nvPr/>
        </p:nvSpPr>
        <p:spPr>
          <a:xfrm>
            <a:off x="1852832" y="6476999"/>
            <a:ext cx="5614768" cy="228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029154" y="6477000"/>
            <a:ext cx="1066800" cy="228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627276" y="2627134"/>
            <a:ext cx="310106" cy="5732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614350" y="3218922"/>
            <a:ext cx="310106" cy="57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619656" y="3810000"/>
            <a:ext cx="310106" cy="5732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586623" y="3276600"/>
            <a:ext cx="414377" cy="369332"/>
          </a:xfrm>
          <a:prstGeom prst="rect">
            <a:avLst/>
          </a:prstGeom>
          <a:noFill/>
        </p:spPr>
        <p:txBody>
          <a:bodyPr wrap="square" rtlCol="0">
            <a:spAutoFit/>
          </a:bodyPr>
          <a:lstStyle/>
          <a:p>
            <a:r>
              <a:rPr lang="en-US" dirty="0" smtClean="0"/>
              <a:t>6</a:t>
            </a:r>
          </a:p>
        </p:txBody>
      </p:sp>
      <p:sp>
        <p:nvSpPr>
          <p:cNvPr id="75" name="TextBox 74"/>
          <p:cNvSpPr txBox="1"/>
          <p:nvPr/>
        </p:nvSpPr>
        <p:spPr>
          <a:xfrm>
            <a:off x="6991724" y="3276600"/>
            <a:ext cx="414377" cy="369332"/>
          </a:xfrm>
          <a:prstGeom prst="rect">
            <a:avLst/>
          </a:prstGeom>
          <a:noFill/>
        </p:spPr>
        <p:txBody>
          <a:bodyPr wrap="square" rtlCol="0">
            <a:spAutoFit/>
          </a:bodyPr>
          <a:lstStyle/>
          <a:p>
            <a:r>
              <a:rPr lang="en-US" dirty="0"/>
              <a:t>3</a:t>
            </a:r>
            <a:endParaRPr lang="en-US" dirty="0" smtClean="0"/>
          </a:p>
        </p:txBody>
      </p:sp>
      <p:sp>
        <p:nvSpPr>
          <p:cNvPr id="2" name="TextBox 1"/>
          <p:cNvSpPr txBox="1"/>
          <p:nvPr/>
        </p:nvSpPr>
        <p:spPr>
          <a:xfrm>
            <a:off x="4953000" y="2057400"/>
            <a:ext cx="1600200" cy="369332"/>
          </a:xfrm>
          <a:prstGeom prst="rect">
            <a:avLst/>
          </a:prstGeom>
          <a:noFill/>
        </p:spPr>
        <p:txBody>
          <a:bodyPr wrap="square" rtlCol="0">
            <a:spAutoFit/>
          </a:bodyPr>
          <a:lstStyle/>
          <a:p>
            <a:r>
              <a:rPr lang="en-US" dirty="0" smtClean="0"/>
              <a:t>2x4 “Barrier”</a:t>
            </a:r>
            <a:endParaRPr lang="en-US" dirty="0"/>
          </a:p>
        </p:txBody>
      </p:sp>
      <p:cxnSp>
        <p:nvCxnSpPr>
          <p:cNvPr id="14" name="Straight Arrow Connector 13"/>
          <p:cNvCxnSpPr/>
          <p:nvPr/>
        </p:nvCxnSpPr>
        <p:spPr>
          <a:xfrm flipV="1">
            <a:off x="5715000" y="2362200"/>
            <a:ext cx="990600" cy="152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884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85800" y="2362200"/>
            <a:ext cx="8077200" cy="4114800"/>
            <a:chOff x="685800" y="1447800"/>
            <a:chExt cx="8077200" cy="4114800"/>
          </a:xfrm>
        </p:grpSpPr>
        <p:sp>
          <p:nvSpPr>
            <p:cNvPr id="118" name="Rectangle 117"/>
            <p:cNvSpPr/>
            <p:nvPr/>
          </p:nvSpPr>
          <p:spPr>
            <a:xfrm>
              <a:off x="685800" y="1447800"/>
              <a:ext cx="80772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a:off x="838200" y="1598626"/>
              <a:ext cx="7772400" cy="381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0" name="Group 119"/>
          <p:cNvGrpSpPr/>
          <p:nvPr/>
        </p:nvGrpSpPr>
        <p:grpSpPr>
          <a:xfrm>
            <a:off x="3422422" y="3514634"/>
            <a:ext cx="1905002" cy="1786847"/>
            <a:chOff x="5988586" y="2799792"/>
            <a:chExt cx="1696513" cy="1591290"/>
          </a:xfrm>
        </p:grpSpPr>
        <p:sp>
          <p:nvSpPr>
            <p:cNvPr id="121" name="Oval 120"/>
            <p:cNvSpPr/>
            <p:nvPr/>
          </p:nvSpPr>
          <p:spPr>
            <a:xfrm>
              <a:off x="5988586" y="2799792"/>
              <a:ext cx="1696513" cy="1591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298942" y="3101592"/>
              <a:ext cx="1114171" cy="10213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567551" y="3356885"/>
              <a:ext cx="525780" cy="4600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12" name="TextBox 11"/>
          <p:cNvSpPr txBox="1"/>
          <p:nvPr/>
        </p:nvSpPr>
        <p:spPr>
          <a:xfrm>
            <a:off x="0" y="152400"/>
            <a:ext cx="9144000" cy="707886"/>
          </a:xfrm>
          <a:prstGeom prst="rect">
            <a:avLst/>
          </a:prstGeom>
          <a:noFill/>
        </p:spPr>
        <p:txBody>
          <a:bodyPr wrap="square" rtlCol="0">
            <a:spAutoFit/>
          </a:bodyPr>
          <a:lstStyle/>
          <a:p>
            <a:pPr algn="ctr"/>
            <a:r>
              <a:rPr lang="en-US" sz="4000" dirty="0" smtClean="0"/>
              <a:t>Dimensions – Game Field</a:t>
            </a:r>
            <a:endParaRPr lang="en-US" sz="4000" dirty="0"/>
          </a:p>
        </p:txBody>
      </p:sp>
      <p:cxnSp>
        <p:nvCxnSpPr>
          <p:cNvPr id="113" name="Straight Connector 112"/>
          <p:cNvCxnSpPr/>
          <p:nvPr/>
        </p:nvCxnSpPr>
        <p:spPr>
          <a:xfrm flipH="1">
            <a:off x="1745413" y="2370640"/>
            <a:ext cx="4311" cy="33591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rot="5400000">
            <a:off x="831013" y="3810001"/>
            <a:ext cx="914400" cy="914400"/>
            <a:chOff x="1828800" y="4858004"/>
            <a:chExt cx="2057400" cy="914400"/>
          </a:xfrm>
        </p:grpSpPr>
        <p:sp>
          <p:nvSpPr>
            <p:cNvPr id="111" name="Rectangle 110"/>
            <p:cNvSpPr/>
            <p:nvPr/>
          </p:nvSpPr>
          <p:spPr>
            <a:xfrm>
              <a:off x="1828800" y="4858004"/>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2133602" y="5086606"/>
              <a:ext cx="1447801" cy="369332"/>
            </a:xfrm>
            <a:prstGeom prst="rect">
              <a:avLst/>
            </a:prstGeom>
            <a:noFill/>
          </p:spPr>
          <p:txBody>
            <a:bodyPr wrap="square" rtlCol="0">
              <a:spAutoFit/>
            </a:bodyPr>
            <a:lstStyle/>
            <a:p>
              <a:pPr algn="ctr"/>
              <a:r>
                <a:rPr lang="en-US" dirty="0" smtClean="0">
                  <a:solidFill>
                    <a:schemeClr val="bg1"/>
                  </a:solidFill>
                </a:rPr>
                <a:t>Base</a:t>
              </a:r>
              <a:endParaRPr lang="en-US" dirty="0">
                <a:solidFill>
                  <a:schemeClr val="bg1"/>
                </a:solidFill>
              </a:endParaRPr>
            </a:p>
          </p:txBody>
        </p:sp>
      </p:grpSp>
      <p:grpSp>
        <p:nvGrpSpPr>
          <p:cNvPr id="36" name="Group 35"/>
          <p:cNvGrpSpPr/>
          <p:nvPr/>
        </p:nvGrpSpPr>
        <p:grpSpPr>
          <a:xfrm>
            <a:off x="898167" y="3859443"/>
            <a:ext cx="121920" cy="186206"/>
            <a:chOff x="868680" y="4739439"/>
            <a:chExt cx="121920" cy="186206"/>
          </a:xfrm>
        </p:grpSpPr>
        <p:cxnSp>
          <p:nvCxnSpPr>
            <p:cNvPr id="93" name="Straight Connector 92"/>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547293" y="4500040"/>
            <a:ext cx="121920" cy="186206"/>
            <a:chOff x="868680" y="4739439"/>
            <a:chExt cx="121920" cy="186206"/>
          </a:xfrm>
        </p:grpSpPr>
        <p:cxnSp>
          <p:nvCxnSpPr>
            <p:cNvPr id="87" name="Straight Connector 86"/>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7465769" y="2526602"/>
            <a:ext cx="611431" cy="3777617"/>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2" name="Rectangle 51"/>
          <p:cNvSpPr/>
          <p:nvPr/>
        </p:nvSpPr>
        <p:spPr>
          <a:xfrm>
            <a:off x="7383780" y="2514600"/>
            <a:ext cx="160020" cy="3791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a:off x="912136" y="4497391"/>
            <a:ext cx="121920" cy="186206"/>
            <a:chOff x="868680" y="4739439"/>
            <a:chExt cx="121920" cy="186206"/>
          </a:xfrm>
        </p:grpSpPr>
        <p:cxnSp>
          <p:nvCxnSpPr>
            <p:cNvPr id="155" name="Straight Connector 154"/>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6317412" y="4340423"/>
            <a:ext cx="167640" cy="155377"/>
            <a:chOff x="4578895" y="3278643"/>
            <a:chExt cx="167640" cy="155377"/>
          </a:xfrm>
        </p:grpSpPr>
        <p:sp>
          <p:nvSpPr>
            <p:cNvPr id="179" name="Oval 178"/>
            <p:cNvSpPr/>
            <p:nvPr/>
          </p:nvSpPr>
          <p:spPr>
            <a:xfrm>
              <a:off x="4578895" y="3278643"/>
              <a:ext cx="167640" cy="1553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0" name="Oval 179"/>
            <p:cNvSpPr/>
            <p:nvPr/>
          </p:nvSpPr>
          <p:spPr>
            <a:xfrm>
              <a:off x="4639856" y="3331186"/>
              <a:ext cx="45719" cy="502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1" name="Rectangle 10"/>
          <p:cNvSpPr/>
          <p:nvPr/>
        </p:nvSpPr>
        <p:spPr>
          <a:xfrm>
            <a:off x="3124200" y="3496827"/>
            <a:ext cx="152400" cy="18046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Rectangle 116"/>
          <p:cNvSpPr/>
          <p:nvPr/>
        </p:nvSpPr>
        <p:spPr>
          <a:xfrm>
            <a:off x="8014074" y="2526603"/>
            <a:ext cx="589338" cy="3793488"/>
          </a:xfrm>
          <a:prstGeom prst="rect">
            <a:avLst/>
          </a:prstGeom>
          <a:solidFill>
            <a:schemeClr val="accent4">
              <a:lumMod val="40000"/>
              <a:lumOff val="60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nvGrpSpPr>
          <p:cNvPr id="129" name="Group 128"/>
          <p:cNvGrpSpPr/>
          <p:nvPr/>
        </p:nvGrpSpPr>
        <p:grpSpPr>
          <a:xfrm>
            <a:off x="6317412" y="3542737"/>
            <a:ext cx="167640" cy="155377"/>
            <a:chOff x="4578895" y="3278643"/>
            <a:chExt cx="167640" cy="155377"/>
          </a:xfrm>
        </p:grpSpPr>
        <p:sp>
          <p:nvSpPr>
            <p:cNvPr id="136" name="Oval 135"/>
            <p:cNvSpPr/>
            <p:nvPr/>
          </p:nvSpPr>
          <p:spPr>
            <a:xfrm>
              <a:off x="4578895" y="3278643"/>
              <a:ext cx="167640" cy="1553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7" name="Oval 136"/>
            <p:cNvSpPr/>
            <p:nvPr/>
          </p:nvSpPr>
          <p:spPr>
            <a:xfrm>
              <a:off x="4639856" y="3331186"/>
              <a:ext cx="45719" cy="502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38" name="Group 137"/>
          <p:cNvGrpSpPr/>
          <p:nvPr/>
        </p:nvGrpSpPr>
        <p:grpSpPr>
          <a:xfrm>
            <a:off x="6317412" y="5102423"/>
            <a:ext cx="167640" cy="155377"/>
            <a:chOff x="4578895" y="3278643"/>
            <a:chExt cx="167640" cy="155377"/>
          </a:xfrm>
        </p:grpSpPr>
        <p:sp>
          <p:nvSpPr>
            <p:cNvPr id="153" name="Oval 152"/>
            <p:cNvSpPr/>
            <p:nvPr/>
          </p:nvSpPr>
          <p:spPr>
            <a:xfrm>
              <a:off x="4578895" y="3278643"/>
              <a:ext cx="167640" cy="1553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4" name="Oval 163"/>
            <p:cNvSpPr/>
            <p:nvPr/>
          </p:nvSpPr>
          <p:spPr>
            <a:xfrm>
              <a:off x="4639856" y="3331186"/>
              <a:ext cx="45719" cy="502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Rectangle 18"/>
          <p:cNvSpPr/>
          <p:nvPr/>
        </p:nvSpPr>
        <p:spPr>
          <a:xfrm>
            <a:off x="7390484" y="3334279"/>
            <a:ext cx="381000" cy="7043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a:off x="7385178" y="4038601"/>
            <a:ext cx="381000" cy="7043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390484" y="4724401"/>
            <a:ext cx="381000" cy="7043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p:cNvSpPr txBox="1"/>
          <p:nvPr/>
        </p:nvSpPr>
        <p:spPr>
          <a:xfrm>
            <a:off x="472951" y="1167414"/>
            <a:ext cx="8273034" cy="369332"/>
          </a:xfrm>
          <a:prstGeom prst="rect">
            <a:avLst/>
          </a:prstGeom>
          <a:noFill/>
        </p:spPr>
        <p:txBody>
          <a:bodyPr wrap="none" rtlCol="0">
            <a:spAutoFit/>
          </a:bodyPr>
          <a:lstStyle/>
          <a:p>
            <a:r>
              <a:rPr lang="en-US" dirty="0" smtClean="0"/>
              <a:t>All measurements (unless otherwise noted) are measured from the table’s inside walls.</a:t>
            </a:r>
            <a:endParaRPr lang="en-US" dirty="0"/>
          </a:p>
        </p:txBody>
      </p:sp>
      <p:grpSp>
        <p:nvGrpSpPr>
          <p:cNvPr id="110" name="Group 109"/>
          <p:cNvGrpSpPr/>
          <p:nvPr/>
        </p:nvGrpSpPr>
        <p:grpSpPr>
          <a:xfrm rot="5400000">
            <a:off x="1127530" y="3134041"/>
            <a:ext cx="328552" cy="907212"/>
            <a:chOff x="4046981" y="914400"/>
            <a:chExt cx="471003" cy="914400"/>
          </a:xfrm>
        </p:grpSpPr>
        <p:cxnSp>
          <p:nvCxnSpPr>
            <p:cNvPr id="131" name="Straight Connector 130"/>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33" name="Straight Connector 132"/>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34" name="Straight Connector 133"/>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2" name="TextBox 1"/>
          <p:cNvSpPr txBox="1"/>
          <p:nvPr/>
        </p:nvSpPr>
        <p:spPr>
          <a:xfrm>
            <a:off x="1081333" y="3221466"/>
            <a:ext cx="511679" cy="369332"/>
          </a:xfrm>
          <a:prstGeom prst="rect">
            <a:avLst/>
          </a:prstGeom>
          <a:noFill/>
        </p:spPr>
        <p:txBody>
          <a:bodyPr wrap="none" rtlCol="0">
            <a:spAutoFit/>
          </a:bodyPr>
          <a:lstStyle/>
          <a:p>
            <a:r>
              <a:rPr lang="en-US" dirty="0" smtClean="0"/>
              <a:t>12”</a:t>
            </a:r>
            <a:endParaRPr lang="en-US" dirty="0"/>
          </a:p>
        </p:txBody>
      </p:sp>
      <p:grpSp>
        <p:nvGrpSpPr>
          <p:cNvPr id="140" name="Group 139"/>
          <p:cNvGrpSpPr/>
          <p:nvPr/>
        </p:nvGrpSpPr>
        <p:grpSpPr>
          <a:xfrm rot="10800000">
            <a:off x="1867291" y="3810000"/>
            <a:ext cx="328552" cy="932921"/>
            <a:chOff x="4046981" y="914400"/>
            <a:chExt cx="471003" cy="914400"/>
          </a:xfrm>
        </p:grpSpPr>
        <p:cxnSp>
          <p:nvCxnSpPr>
            <p:cNvPr id="141" name="Straight Connector 140"/>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59" name="Straight Connector 158"/>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60" name="TextBox 159"/>
          <p:cNvSpPr txBox="1"/>
          <p:nvPr/>
        </p:nvSpPr>
        <p:spPr>
          <a:xfrm>
            <a:off x="2019384" y="4097619"/>
            <a:ext cx="571416" cy="369332"/>
          </a:xfrm>
          <a:prstGeom prst="rect">
            <a:avLst/>
          </a:prstGeom>
          <a:noFill/>
        </p:spPr>
        <p:txBody>
          <a:bodyPr wrap="none" rtlCol="0">
            <a:spAutoFit/>
          </a:bodyPr>
          <a:lstStyle/>
          <a:p>
            <a:r>
              <a:rPr lang="en-US" dirty="0" smtClean="0"/>
              <a:t>12”</a:t>
            </a:r>
            <a:endParaRPr lang="en-US" dirty="0"/>
          </a:p>
        </p:txBody>
      </p:sp>
      <p:grpSp>
        <p:nvGrpSpPr>
          <p:cNvPr id="161" name="Group 160"/>
          <p:cNvGrpSpPr/>
          <p:nvPr/>
        </p:nvGrpSpPr>
        <p:grpSpPr>
          <a:xfrm>
            <a:off x="4185150" y="4132464"/>
            <a:ext cx="328552" cy="516596"/>
            <a:chOff x="4046981" y="914400"/>
            <a:chExt cx="471003" cy="914400"/>
          </a:xfrm>
        </p:grpSpPr>
        <p:cxnSp>
          <p:nvCxnSpPr>
            <p:cNvPr id="162" name="Straight Connector 161"/>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63" name="Straight Connector 162"/>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68" name="Straight Connector 167"/>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69" name="TextBox 168"/>
          <p:cNvSpPr txBox="1"/>
          <p:nvPr/>
        </p:nvSpPr>
        <p:spPr>
          <a:xfrm>
            <a:off x="4004561" y="4223391"/>
            <a:ext cx="397866" cy="369332"/>
          </a:xfrm>
          <a:prstGeom prst="rect">
            <a:avLst/>
          </a:prstGeom>
          <a:noFill/>
        </p:spPr>
        <p:txBody>
          <a:bodyPr wrap="none" rtlCol="0">
            <a:spAutoFit/>
          </a:bodyPr>
          <a:lstStyle/>
          <a:p>
            <a:r>
              <a:rPr lang="en-US" dirty="0"/>
              <a:t>6</a:t>
            </a:r>
            <a:r>
              <a:rPr lang="en-US" dirty="0" smtClean="0"/>
              <a:t>”</a:t>
            </a:r>
            <a:endParaRPr lang="en-US" dirty="0"/>
          </a:p>
        </p:txBody>
      </p:sp>
      <p:grpSp>
        <p:nvGrpSpPr>
          <p:cNvPr id="170" name="Group 169"/>
          <p:cNvGrpSpPr/>
          <p:nvPr/>
        </p:nvGrpSpPr>
        <p:grpSpPr>
          <a:xfrm>
            <a:off x="4191000" y="4656785"/>
            <a:ext cx="328552" cy="296216"/>
            <a:chOff x="4046981" y="914400"/>
            <a:chExt cx="471003" cy="914400"/>
          </a:xfrm>
        </p:grpSpPr>
        <p:cxnSp>
          <p:nvCxnSpPr>
            <p:cNvPr id="171" name="Straight Connector 170"/>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72" name="Straight Connector 171"/>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73" name="Straight Connector 172"/>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82" name="TextBox 181"/>
          <p:cNvSpPr txBox="1"/>
          <p:nvPr/>
        </p:nvSpPr>
        <p:spPr>
          <a:xfrm>
            <a:off x="4038600" y="4620227"/>
            <a:ext cx="397866" cy="369332"/>
          </a:xfrm>
          <a:prstGeom prst="rect">
            <a:avLst/>
          </a:prstGeom>
          <a:noFill/>
        </p:spPr>
        <p:txBody>
          <a:bodyPr wrap="none" rtlCol="0">
            <a:spAutoFit/>
          </a:bodyPr>
          <a:lstStyle/>
          <a:p>
            <a:r>
              <a:rPr lang="en-US" dirty="0" smtClean="0"/>
              <a:t>4”</a:t>
            </a:r>
            <a:endParaRPr lang="en-US" dirty="0"/>
          </a:p>
        </p:txBody>
      </p:sp>
      <p:grpSp>
        <p:nvGrpSpPr>
          <p:cNvPr id="183" name="Group 182"/>
          <p:cNvGrpSpPr/>
          <p:nvPr/>
        </p:nvGrpSpPr>
        <p:grpSpPr>
          <a:xfrm>
            <a:off x="1811893" y="2362976"/>
            <a:ext cx="328552" cy="343574"/>
            <a:chOff x="4046981" y="914400"/>
            <a:chExt cx="471003" cy="914400"/>
          </a:xfrm>
        </p:grpSpPr>
        <p:cxnSp>
          <p:nvCxnSpPr>
            <p:cNvPr id="184" name="Straight Connector 183"/>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85" name="Straight Connector 184"/>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86" name="Straight Connector 185"/>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87" name="TextBox 186"/>
          <p:cNvSpPr txBox="1"/>
          <p:nvPr/>
        </p:nvSpPr>
        <p:spPr>
          <a:xfrm>
            <a:off x="1771136" y="1975484"/>
            <a:ext cx="1537344" cy="369332"/>
          </a:xfrm>
          <a:prstGeom prst="rect">
            <a:avLst/>
          </a:prstGeom>
          <a:noFill/>
        </p:spPr>
        <p:txBody>
          <a:bodyPr wrap="none" rtlCol="0">
            <a:spAutoFit/>
          </a:bodyPr>
          <a:lstStyle/>
          <a:p>
            <a:r>
              <a:rPr lang="en-US" dirty="0" smtClean="0"/>
              <a:t>4” (outer wall)</a:t>
            </a:r>
            <a:endParaRPr lang="en-US" dirty="0"/>
          </a:p>
        </p:txBody>
      </p:sp>
      <p:grpSp>
        <p:nvGrpSpPr>
          <p:cNvPr id="188" name="Group 187"/>
          <p:cNvGrpSpPr/>
          <p:nvPr/>
        </p:nvGrpSpPr>
        <p:grpSpPr>
          <a:xfrm rot="5400000">
            <a:off x="4556531" y="-2025362"/>
            <a:ext cx="328552" cy="7779589"/>
            <a:chOff x="4046981" y="914400"/>
            <a:chExt cx="471003" cy="914400"/>
          </a:xfrm>
        </p:grpSpPr>
        <p:cxnSp>
          <p:nvCxnSpPr>
            <p:cNvPr id="189" name="Straight Connector 188"/>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90" name="Straight Connector 189"/>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91" name="Straight Connector 190"/>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92" name="TextBox 191"/>
          <p:cNvSpPr txBox="1"/>
          <p:nvPr/>
        </p:nvSpPr>
        <p:spPr>
          <a:xfrm>
            <a:off x="4114989" y="1482593"/>
            <a:ext cx="514885" cy="369332"/>
          </a:xfrm>
          <a:prstGeom prst="rect">
            <a:avLst/>
          </a:prstGeom>
          <a:noFill/>
        </p:spPr>
        <p:txBody>
          <a:bodyPr wrap="none" rtlCol="0">
            <a:spAutoFit/>
          </a:bodyPr>
          <a:lstStyle/>
          <a:p>
            <a:r>
              <a:rPr lang="en-US" dirty="0" smtClean="0"/>
              <a:t>93”</a:t>
            </a:r>
            <a:endParaRPr lang="en-US" dirty="0"/>
          </a:p>
        </p:txBody>
      </p:sp>
      <p:grpSp>
        <p:nvGrpSpPr>
          <p:cNvPr id="193" name="Group 192"/>
          <p:cNvGrpSpPr/>
          <p:nvPr/>
        </p:nvGrpSpPr>
        <p:grpSpPr>
          <a:xfrm rot="10800000">
            <a:off x="357247" y="2573416"/>
            <a:ext cx="328552" cy="3749610"/>
            <a:chOff x="4046981" y="914400"/>
            <a:chExt cx="471003" cy="914400"/>
          </a:xfrm>
        </p:grpSpPr>
        <p:cxnSp>
          <p:nvCxnSpPr>
            <p:cNvPr id="194" name="Straight Connector 193"/>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95" name="Straight Connector 194"/>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96" name="Straight Connector 195"/>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grpSp>
        <p:nvGrpSpPr>
          <p:cNvPr id="197" name="Group 196"/>
          <p:cNvGrpSpPr/>
          <p:nvPr/>
        </p:nvGrpSpPr>
        <p:grpSpPr>
          <a:xfrm rot="5400000">
            <a:off x="8135251" y="5826436"/>
            <a:ext cx="328552" cy="607769"/>
            <a:chOff x="4046981" y="914400"/>
            <a:chExt cx="471003" cy="914400"/>
          </a:xfrm>
        </p:grpSpPr>
        <p:cxnSp>
          <p:nvCxnSpPr>
            <p:cNvPr id="198" name="Straight Connector 197"/>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99" name="Straight Connector 198"/>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00" name="Straight Connector 199"/>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201" name="TextBox 200"/>
          <p:cNvSpPr txBox="1"/>
          <p:nvPr/>
        </p:nvSpPr>
        <p:spPr>
          <a:xfrm>
            <a:off x="8042084" y="5697812"/>
            <a:ext cx="514885" cy="369332"/>
          </a:xfrm>
          <a:prstGeom prst="rect">
            <a:avLst/>
          </a:prstGeom>
          <a:noFill/>
        </p:spPr>
        <p:txBody>
          <a:bodyPr wrap="none" rtlCol="0">
            <a:spAutoFit/>
          </a:bodyPr>
          <a:lstStyle/>
          <a:p>
            <a:r>
              <a:rPr lang="en-US" dirty="0" smtClean="0"/>
              <a:t>12”</a:t>
            </a:r>
            <a:endParaRPr lang="en-US" dirty="0"/>
          </a:p>
        </p:txBody>
      </p:sp>
      <p:grpSp>
        <p:nvGrpSpPr>
          <p:cNvPr id="202" name="Group 201"/>
          <p:cNvGrpSpPr/>
          <p:nvPr/>
        </p:nvGrpSpPr>
        <p:grpSpPr>
          <a:xfrm rot="5400000">
            <a:off x="7510598" y="5828079"/>
            <a:ext cx="328552" cy="619051"/>
            <a:chOff x="4046981" y="914400"/>
            <a:chExt cx="471003" cy="914400"/>
          </a:xfrm>
        </p:grpSpPr>
        <p:cxnSp>
          <p:nvCxnSpPr>
            <p:cNvPr id="203" name="Straight Connector 202"/>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04" name="Straight Connector 203"/>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05" name="Straight Connector 204"/>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206" name="TextBox 205"/>
          <p:cNvSpPr txBox="1"/>
          <p:nvPr/>
        </p:nvSpPr>
        <p:spPr>
          <a:xfrm>
            <a:off x="7467684" y="5705096"/>
            <a:ext cx="514885" cy="369332"/>
          </a:xfrm>
          <a:prstGeom prst="rect">
            <a:avLst/>
          </a:prstGeom>
          <a:noFill/>
        </p:spPr>
        <p:txBody>
          <a:bodyPr wrap="none" rtlCol="0">
            <a:spAutoFit/>
          </a:bodyPr>
          <a:lstStyle/>
          <a:p>
            <a:r>
              <a:rPr lang="en-US" dirty="0" smtClean="0"/>
              <a:t>12”</a:t>
            </a:r>
            <a:endParaRPr lang="en-US" dirty="0"/>
          </a:p>
        </p:txBody>
      </p:sp>
      <p:sp>
        <p:nvSpPr>
          <p:cNvPr id="207" name="TextBox 206"/>
          <p:cNvSpPr txBox="1"/>
          <p:nvPr/>
        </p:nvSpPr>
        <p:spPr>
          <a:xfrm>
            <a:off x="76200" y="4028710"/>
            <a:ext cx="514885" cy="369332"/>
          </a:xfrm>
          <a:prstGeom prst="rect">
            <a:avLst/>
          </a:prstGeom>
          <a:noFill/>
        </p:spPr>
        <p:txBody>
          <a:bodyPr wrap="none" rtlCol="0">
            <a:spAutoFit/>
          </a:bodyPr>
          <a:lstStyle/>
          <a:p>
            <a:r>
              <a:rPr lang="en-US" dirty="0" smtClean="0"/>
              <a:t>45”</a:t>
            </a:r>
            <a:endParaRPr lang="en-US" dirty="0"/>
          </a:p>
        </p:txBody>
      </p:sp>
      <p:grpSp>
        <p:nvGrpSpPr>
          <p:cNvPr id="208" name="Group 207"/>
          <p:cNvGrpSpPr/>
          <p:nvPr/>
        </p:nvGrpSpPr>
        <p:grpSpPr>
          <a:xfrm rot="5400000">
            <a:off x="2270530" y="4310966"/>
            <a:ext cx="328552" cy="1378787"/>
            <a:chOff x="4046981" y="914400"/>
            <a:chExt cx="471003" cy="914400"/>
          </a:xfrm>
        </p:grpSpPr>
        <p:cxnSp>
          <p:nvCxnSpPr>
            <p:cNvPr id="209" name="Straight Connector 208"/>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10" name="Straight Connector 209"/>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11" name="Straight Connector 210"/>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212" name="TextBox 211"/>
          <p:cNvSpPr txBox="1"/>
          <p:nvPr/>
        </p:nvSpPr>
        <p:spPr>
          <a:xfrm>
            <a:off x="2209800" y="5029200"/>
            <a:ext cx="511679" cy="369332"/>
          </a:xfrm>
          <a:prstGeom prst="rect">
            <a:avLst/>
          </a:prstGeom>
          <a:noFill/>
        </p:spPr>
        <p:txBody>
          <a:bodyPr wrap="none" rtlCol="0">
            <a:spAutoFit/>
          </a:bodyPr>
          <a:lstStyle/>
          <a:p>
            <a:r>
              <a:rPr lang="en-US" dirty="0" smtClean="0"/>
              <a:t>12”</a:t>
            </a:r>
            <a:endParaRPr lang="en-US" dirty="0"/>
          </a:p>
        </p:txBody>
      </p:sp>
      <p:grpSp>
        <p:nvGrpSpPr>
          <p:cNvPr id="213" name="Group 212"/>
          <p:cNvGrpSpPr/>
          <p:nvPr/>
        </p:nvGrpSpPr>
        <p:grpSpPr>
          <a:xfrm rot="5400000">
            <a:off x="2439510" y="1431689"/>
            <a:ext cx="328552" cy="3481613"/>
            <a:chOff x="4046981" y="914400"/>
            <a:chExt cx="471003" cy="914400"/>
          </a:xfrm>
        </p:grpSpPr>
        <p:cxnSp>
          <p:nvCxnSpPr>
            <p:cNvPr id="214" name="Straight Connector 213"/>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15" name="Straight Connector 214"/>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16" name="Straight Connector 215"/>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217" name="TextBox 216"/>
          <p:cNvSpPr txBox="1"/>
          <p:nvPr/>
        </p:nvSpPr>
        <p:spPr>
          <a:xfrm>
            <a:off x="2144927" y="2790117"/>
            <a:ext cx="514885" cy="369332"/>
          </a:xfrm>
          <a:prstGeom prst="rect">
            <a:avLst/>
          </a:prstGeom>
          <a:noFill/>
        </p:spPr>
        <p:txBody>
          <a:bodyPr wrap="none" rtlCol="0">
            <a:spAutoFit/>
          </a:bodyPr>
          <a:lstStyle/>
          <a:p>
            <a:r>
              <a:rPr lang="en-US" dirty="0" smtClean="0"/>
              <a:t>36”</a:t>
            </a:r>
            <a:endParaRPr lang="en-US" dirty="0"/>
          </a:p>
        </p:txBody>
      </p:sp>
      <p:grpSp>
        <p:nvGrpSpPr>
          <p:cNvPr id="218" name="Group 217"/>
          <p:cNvGrpSpPr/>
          <p:nvPr/>
        </p:nvGrpSpPr>
        <p:grpSpPr>
          <a:xfrm rot="5400000">
            <a:off x="3115138" y="5304882"/>
            <a:ext cx="170524" cy="152400"/>
            <a:chOff x="4046981" y="914400"/>
            <a:chExt cx="471003" cy="914400"/>
          </a:xfrm>
        </p:grpSpPr>
        <p:cxnSp>
          <p:nvCxnSpPr>
            <p:cNvPr id="219" name="Straight Connector 218"/>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20" name="Straight Connector 219"/>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21" name="Straight Connector 220"/>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222" name="TextBox 221"/>
          <p:cNvSpPr txBox="1"/>
          <p:nvPr/>
        </p:nvSpPr>
        <p:spPr>
          <a:xfrm>
            <a:off x="2971800" y="5410200"/>
            <a:ext cx="572593" cy="369332"/>
          </a:xfrm>
          <a:prstGeom prst="rect">
            <a:avLst/>
          </a:prstGeom>
          <a:noFill/>
        </p:spPr>
        <p:txBody>
          <a:bodyPr wrap="none" rtlCol="0">
            <a:spAutoFit/>
          </a:bodyPr>
          <a:lstStyle/>
          <a:p>
            <a:r>
              <a:rPr lang="en-US" dirty="0" smtClean="0"/>
              <a:t>0.5”</a:t>
            </a:r>
            <a:endParaRPr lang="en-US" dirty="0"/>
          </a:p>
        </p:txBody>
      </p:sp>
      <p:grpSp>
        <p:nvGrpSpPr>
          <p:cNvPr id="223" name="Group 222"/>
          <p:cNvGrpSpPr/>
          <p:nvPr/>
        </p:nvGrpSpPr>
        <p:grpSpPr>
          <a:xfrm rot="5400000">
            <a:off x="3293284" y="4362698"/>
            <a:ext cx="170524" cy="152400"/>
            <a:chOff x="4046981" y="914400"/>
            <a:chExt cx="471003" cy="914400"/>
          </a:xfrm>
        </p:grpSpPr>
        <p:cxnSp>
          <p:nvCxnSpPr>
            <p:cNvPr id="224" name="Straight Connector 223"/>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25" name="Straight Connector 224"/>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26" name="Straight Connector 225"/>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227" name="TextBox 226"/>
          <p:cNvSpPr txBox="1"/>
          <p:nvPr/>
        </p:nvSpPr>
        <p:spPr>
          <a:xfrm>
            <a:off x="3242000" y="3977066"/>
            <a:ext cx="572593" cy="369332"/>
          </a:xfrm>
          <a:prstGeom prst="rect">
            <a:avLst/>
          </a:prstGeom>
          <a:noFill/>
        </p:spPr>
        <p:txBody>
          <a:bodyPr wrap="none" rtlCol="0">
            <a:spAutoFit/>
          </a:bodyPr>
          <a:lstStyle/>
          <a:p>
            <a:r>
              <a:rPr lang="en-US" dirty="0" smtClean="0"/>
              <a:t>0.5”</a:t>
            </a:r>
            <a:endParaRPr lang="en-US" dirty="0"/>
          </a:p>
        </p:txBody>
      </p:sp>
      <p:sp>
        <p:nvSpPr>
          <p:cNvPr id="228" name="TextBox 227"/>
          <p:cNvSpPr txBox="1"/>
          <p:nvPr/>
        </p:nvSpPr>
        <p:spPr>
          <a:xfrm>
            <a:off x="4038600" y="4953000"/>
            <a:ext cx="397866" cy="369332"/>
          </a:xfrm>
          <a:prstGeom prst="rect">
            <a:avLst/>
          </a:prstGeom>
          <a:noFill/>
        </p:spPr>
        <p:txBody>
          <a:bodyPr wrap="none" rtlCol="0">
            <a:spAutoFit/>
          </a:bodyPr>
          <a:lstStyle/>
          <a:p>
            <a:r>
              <a:rPr lang="en-US" dirty="0" smtClean="0"/>
              <a:t>4”</a:t>
            </a:r>
            <a:endParaRPr lang="en-US" dirty="0"/>
          </a:p>
        </p:txBody>
      </p:sp>
      <p:grpSp>
        <p:nvGrpSpPr>
          <p:cNvPr id="229" name="Group 228"/>
          <p:cNvGrpSpPr/>
          <p:nvPr/>
        </p:nvGrpSpPr>
        <p:grpSpPr>
          <a:xfrm>
            <a:off x="4191000" y="4966121"/>
            <a:ext cx="328552" cy="343574"/>
            <a:chOff x="4046981" y="914400"/>
            <a:chExt cx="471003" cy="914400"/>
          </a:xfrm>
        </p:grpSpPr>
        <p:cxnSp>
          <p:nvCxnSpPr>
            <p:cNvPr id="230" name="Straight Connector 229"/>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31" name="Straight Connector 230"/>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32" name="Straight Connector 231"/>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grpSp>
        <p:nvGrpSpPr>
          <p:cNvPr id="233" name="Group 232"/>
          <p:cNvGrpSpPr/>
          <p:nvPr/>
        </p:nvGrpSpPr>
        <p:grpSpPr>
          <a:xfrm rot="5400000">
            <a:off x="5708375" y="1643246"/>
            <a:ext cx="328552" cy="3022255"/>
            <a:chOff x="4046981" y="914400"/>
            <a:chExt cx="471003" cy="914400"/>
          </a:xfrm>
        </p:grpSpPr>
        <p:cxnSp>
          <p:nvCxnSpPr>
            <p:cNvPr id="234" name="Straight Connector 233"/>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35" name="Straight Connector 234"/>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36" name="Straight Connector 235"/>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237" name="TextBox 236"/>
          <p:cNvSpPr txBox="1"/>
          <p:nvPr/>
        </p:nvSpPr>
        <p:spPr>
          <a:xfrm>
            <a:off x="5669034" y="2817925"/>
            <a:ext cx="514885" cy="369332"/>
          </a:xfrm>
          <a:prstGeom prst="rect">
            <a:avLst/>
          </a:prstGeom>
          <a:noFill/>
        </p:spPr>
        <p:txBody>
          <a:bodyPr wrap="none" rtlCol="0">
            <a:spAutoFit/>
          </a:bodyPr>
          <a:lstStyle/>
          <a:p>
            <a:r>
              <a:rPr lang="en-US" dirty="0" smtClean="0"/>
              <a:t>33”</a:t>
            </a:r>
            <a:endParaRPr lang="en-US" dirty="0"/>
          </a:p>
        </p:txBody>
      </p:sp>
      <p:grpSp>
        <p:nvGrpSpPr>
          <p:cNvPr id="238" name="Group 237"/>
          <p:cNvGrpSpPr/>
          <p:nvPr/>
        </p:nvGrpSpPr>
        <p:grpSpPr>
          <a:xfrm rot="10800000">
            <a:off x="7061932" y="3336770"/>
            <a:ext cx="328552" cy="2091953"/>
            <a:chOff x="4046981" y="914400"/>
            <a:chExt cx="471003" cy="914400"/>
          </a:xfrm>
        </p:grpSpPr>
        <p:cxnSp>
          <p:nvCxnSpPr>
            <p:cNvPr id="239" name="Straight Connector 238"/>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40" name="Straight Connector 239"/>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41" name="Straight Connector 240"/>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242" name="TextBox 241"/>
          <p:cNvSpPr txBox="1"/>
          <p:nvPr/>
        </p:nvSpPr>
        <p:spPr>
          <a:xfrm>
            <a:off x="6703348" y="4234934"/>
            <a:ext cx="514885" cy="369332"/>
          </a:xfrm>
          <a:prstGeom prst="rect">
            <a:avLst/>
          </a:prstGeom>
          <a:noFill/>
        </p:spPr>
        <p:txBody>
          <a:bodyPr wrap="none" rtlCol="0">
            <a:spAutoFit/>
          </a:bodyPr>
          <a:lstStyle/>
          <a:p>
            <a:r>
              <a:rPr lang="en-US" dirty="0" smtClean="0"/>
              <a:t>27”</a:t>
            </a:r>
            <a:endParaRPr lang="en-US" dirty="0"/>
          </a:p>
        </p:txBody>
      </p:sp>
      <p:grpSp>
        <p:nvGrpSpPr>
          <p:cNvPr id="243" name="Group 242"/>
          <p:cNvGrpSpPr/>
          <p:nvPr/>
        </p:nvGrpSpPr>
        <p:grpSpPr>
          <a:xfrm rot="10800000">
            <a:off x="7072522" y="5459859"/>
            <a:ext cx="328552" cy="844359"/>
            <a:chOff x="4046981" y="914400"/>
            <a:chExt cx="471003" cy="914400"/>
          </a:xfrm>
        </p:grpSpPr>
        <p:cxnSp>
          <p:nvCxnSpPr>
            <p:cNvPr id="244" name="Straight Connector 243"/>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45" name="Straight Connector 244"/>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46" name="Straight Connector 245"/>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247" name="TextBox 246"/>
          <p:cNvSpPr txBox="1"/>
          <p:nvPr/>
        </p:nvSpPr>
        <p:spPr>
          <a:xfrm>
            <a:off x="6703347" y="5697373"/>
            <a:ext cx="398254" cy="369332"/>
          </a:xfrm>
          <a:prstGeom prst="rect">
            <a:avLst/>
          </a:prstGeom>
          <a:noFill/>
        </p:spPr>
        <p:txBody>
          <a:bodyPr wrap="none" rtlCol="0">
            <a:spAutoFit/>
          </a:bodyPr>
          <a:lstStyle/>
          <a:p>
            <a:r>
              <a:rPr lang="en-US" smtClean="0"/>
              <a:t>9”</a:t>
            </a:r>
            <a:endParaRPr lang="en-US" dirty="0"/>
          </a:p>
        </p:txBody>
      </p:sp>
      <p:grpSp>
        <p:nvGrpSpPr>
          <p:cNvPr id="248" name="Group 247"/>
          <p:cNvGrpSpPr/>
          <p:nvPr/>
        </p:nvGrpSpPr>
        <p:grpSpPr>
          <a:xfrm rot="10800000">
            <a:off x="7056146" y="2494705"/>
            <a:ext cx="328552" cy="844359"/>
            <a:chOff x="4046981" y="914400"/>
            <a:chExt cx="471003" cy="914400"/>
          </a:xfrm>
        </p:grpSpPr>
        <p:cxnSp>
          <p:nvCxnSpPr>
            <p:cNvPr id="249" name="Straight Connector 248"/>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50" name="Straight Connector 249"/>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51" name="Straight Connector 250"/>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252" name="TextBox 251"/>
          <p:cNvSpPr txBox="1"/>
          <p:nvPr/>
        </p:nvSpPr>
        <p:spPr>
          <a:xfrm>
            <a:off x="6697280" y="2651381"/>
            <a:ext cx="398254" cy="369332"/>
          </a:xfrm>
          <a:prstGeom prst="rect">
            <a:avLst/>
          </a:prstGeom>
          <a:noFill/>
        </p:spPr>
        <p:txBody>
          <a:bodyPr wrap="none" rtlCol="0">
            <a:spAutoFit/>
          </a:bodyPr>
          <a:lstStyle/>
          <a:p>
            <a:r>
              <a:rPr lang="en-US" dirty="0" smtClean="0"/>
              <a:t>9”</a:t>
            </a:r>
            <a:endParaRPr lang="en-US" dirty="0"/>
          </a:p>
        </p:txBody>
      </p:sp>
      <p:grpSp>
        <p:nvGrpSpPr>
          <p:cNvPr id="165" name="Group 164"/>
          <p:cNvGrpSpPr/>
          <p:nvPr/>
        </p:nvGrpSpPr>
        <p:grpSpPr>
          <a:xfrm rot="10800000">
            <a:off x="917057" y="4742922"/>
            <a:ext cx="328552" cy="1539180"/>
            <a:chOff x="4046981" y="914400"/>
            <a:chExt cx="471003" cy="914400"/>
          </a:xfrm>
        </p:grpSpPr>
        <p:cxnSp>
          <p:nvCxnSpPr>
            <p:cNvPr id="166" name="Straight Connector 165"/>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67" name="Straight Connector 166"/>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74" name="Straight Connector 173"/>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75" name="TextBox 174"/>
          <p:cNvSpPr txBox="1"/>
          <p:nvPr/>
        </p:nvSpPr>
        <p:spPr>
          <a:xfrm>
            <a:off x="1069150" y="5292723"/>
            <a:ext cx="689612" cy="369332"/>
          </a:xfrm>
          <a:prstGeom prst="rect">
            <a:avLst/>
          </a:prstGeom>
          <a:noFill/>
        </p:spPr>
        <p:txBody>
          <a:bodyPr wrap="none" rtlCol="0">
            <a:spAutoFit/>
          </a:bodyPr>
          <a:lstStyle/>
          <a:p>
            <a:r>
              <a:rPr lang="en-US" dirty="0" smtClean="0"/>
              <a:t>16.5”</a:t>
            </a:r>
            <a:endParaRPr lang="en-US" dirty="0"/>
          </a:p>
        </p:txBody>
      </p:sp>
      <p:grpSp>
        <p:nvGrpSpPr>
          <p:cNvPr id="176" name="Group 175"/>
          <p:cNvGrpSpPr/>
          <p:nvPr/>
        </p:nvGrpSpPr>
        <p:grpSpPr>
          <a:xfrm rot="10800000">
            <a:off x="5340482" y="4398041"/>
            <a:ext cx="328552" cy="1896554"/>
            <a:chOff x="4046981" y="914400"/>
            <a:chExt cx="471003" cy="914400"/>
          </a:xfrm>
        </p:grpSpPr>
        <p:cxnSp>
          <p:nvCxnSpPr>
            <p:cNvPr id="177" name="Straight Connector 176"/>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81" name="Straight Connector 180"/>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53" name="Straight Connector 252"/>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254" name="TextBox 253"/>
          <p:cNvSpPr txBox="1"/>
          <p:nvPr/>
        </p:nvSpPr>
        <p:spPr>
          <a:xfrm>
            <a:off x="5515515" y="5244057"/>
            <a:ext cx="689612" cy="369332"/>
          </a:xfrm>
          <a:prstGeom prst="rect">
            <a:avLst/>
          </a:prstGeom>
          <a:noFill/>
        </p:spPr>
        <p:txBody>
          <a:bodyPr wrap="none" rtlCol="0">
            <a:spAutoFit/>
          </a:bodyPr>
          <a:lstStyle/>
          <a:p>
            <a:r>
              <a:rPr lang="en-US" dirty="0" smtClean="0"/>
              <a:t>22.5”</a:t>
            </a:r>
            <a:endParaRPr lang="en-US" dirty="0"/>
          </a:p>
        </p:txBody>
      </p:sp>
      <p:sp>
        <p:nvSpPr>
          <p:cNvPr id="3" name="TextBox 2"/>
          <p:cNvSpPr txBox="1"/>
          <p:nvPr/>
        </p:nvSpPr>
        <p:spPr>
          <a:xfrm>
            <a:off x="5486400" y="3352800"/>
            <a:ext cx="762000" cy="461665"/>
          </a:xfrm>
          <a:prstGeom prst="rect">
            <a:avLst/>
          </a:prstGeom>
          <a:noFill/>
        </p:spPr>
        <p:txBody>
          <a:bodyPr wrap="square" rtlCol="0">
            <a:spAutoFit/>
          </a:bodyPr>
          <a:lstStyle/>
          <a:p>
            <a:r>
              <a:rPr lang="en-US" sz="1200" dirty="0" smtClean="0"/>
              <a:t>Foam disc</a:t>
            </a:r>
            <a:endParaRPr lang="en-US" sz="1200" dirty="0"/>
          </a:p>
        </p:txBody>
      </p:sp>
      <p:cxnSp>
        <p:nvCxnSpPr>
          <p:cNvPr id="5" name="Straight Arrow Connector 4"/>
          <p:cNvCxnSpPr/>
          <p:nvPr/>
        </p:nvCxnSpPr>
        <p:spPr>
          <a:xfrm>
            <a:off x="5943600" y="3657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4103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88188" y="2362200"/>
            <a:ext cx="8077200" cy="4114800"/>
            <a:chOff x="685800" y="1447800"/>
            <a:chExt cx="8077200" cy="4114800"/>
          </a:xfrm>
        </p:grpSpPr>
        <p:sp>
          <p:nvSpPr>
            <p:cNvPr id="118" name="Rectangle 117"/>
            <p:cNvSpPr/>
            <p:nvPr/>
          </p:nvSpPr>
          <p:spPr>
            <a:xfrm>
              <a:off x="685800" y="1447800"/>
              <a:ext cx="80772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a:off x="838200" y="1598626"/>
              <a:ext cx="7772400" cy="381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7" name="Straight Connector 166"/>
          <p:cNvCxnSpPr/>
          <p:nvPr/>
        </p:nvCxnSpPr>
        <p:spPr>
          <a:xfrm flipV="1">
            <a:off x="5410200" y="5867400"/>
            <a:ext cx="0" cy="45720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657600" y="2514600"/>
            <a:ext cx="0" cy="45720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1000" y="152400"/>
            <a:ext cx="8001000" cy="707886"/>
          </a:xfrm>
          <a:prstGeom prst="rect">
            <a:avLst/>
          </a:prstGeom>
          <a:noFill/>
        </p:spPr>
        <p:txBody>
          <a:bodyPr wrap="square" rtlCol="0">
            <a:spAutoFit/>
          </a:bodyPr>
          <a:lstStyle/>
          <a:p>
            <a:pPr algn="ctr"/>
            <a:r>
              <a:rPr lang="en-US" sz="4000" dirty="0" smtClean="0"/>
              <a:t>Dimensions – Line Tracking</a:t>
            </a:r>
            <a:endParaRPr lang="en-US" sz="4000" dirty="0"/>
          </a:p>
        </p:txBody>
      </p:sp>
      <p:grpSp>
        <p:nvGrpSpPr>
          <p:cNvPr id="28" name="Group 27"/>
          <p:cNvGrpSpPr/>
          <p:nvPr/>
        </p:nvGrpSpPr>
        <p:grpSpPr>
          <a:xfrm rot="5400000">
            <a:off x="533401" y="3810001"/>
            <a:ext cx="914400" cy="914400"/>
            <a:chOff x="1828800" y="4858004"/>
            <a:chExt cx="2057400" cy="914400"/>
          </a:xfrm>
        </p:grpSpPr>
        <p:sp>
          <p:nvSpPr>
            <p:cNvPr id="111" name="Rectangle 110"/>
            <p:cNvSpPr/>
            <p:nvPr/>
          </p:nvSpPr>
          <p:spPr>
            <a:xfrm>
              <a:off x="1828800" y="4858004"/>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2133602" y="5086605"/>
              <a:ext cx="1447801" cy="369332"/>
            </a:xfrm>
            <a:prstGeom prst="rect">
              <a:avLst/>
            </a:prstGeom>
            <a:noFill/>
          </p:spPr>
          <p:txBody>
            <a:bodyPr wrap="square" rtlCol="0">
              <a:spAutoFit/>
            </a:bodyPr>
            <a:lstStyle/>
            <a:p>
              <a:pPr algn="ctr"/>
              <a:r>
                <a:rPr lang="en-US" dirty="0" smtClean="0">
                  <a:solidFill>
                    <a:schemeClr val="bg1"/>
                  </a:solidFill>
                </a:rPr>
                <a:t>Base</a:t>
              </a:r>
              <a:endParaRPr lang="en-US" dirty="0">
                <a:solidFill>
                  <a:schemeClr val="bg1"/>
                </a:solidFill>
              </a:endParaRPr>
            </a:p>
          </p:txBody>
        </p:sp>
      </p:grpSp>
      <p:grpSp>
        <p:nvGrpSpPr>
          <p:cNvPr id="36" name="Group 35"/>
          <p:cNvGrpSpPr/>
          <p:nvPr/>
        </p:nvGrpSpPr>
        <p:grpSpPr>
          <a:xfrm>
            <a:off x="563880" y="4495800"/>
            <a:ext cx="121920" cy="186206"/>
            <a:chOff x="868680" y="4739439"/>
            <a:chExt cx="121920" cy="186206"/>
          </a:xfrm>
        </p:grpSpPr>
        <p:cxnSp>
          <p:nvCxnSpPr>
            <p:cNvPr id="93" name="Straight Connector 92"/>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249680" y="4495800"/>
            <a:ext cx="121920" cy="186206"/>
            <a:chOff x="868680" y="4739439"/>
            <a:chExt cx="121920" cy="186206"/>
          </a:xfrm>
        </p:grpSpPr>
        <p:cxnSp>
          <p:nvCxnSpPr>
            <p:cNvPr id="87" name="Straight Connector 86"/>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6926580" y="2514600"/>
            <a:ext cx="160020" cy="3791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a:off x="563880" y="3852394"/>
            <a:ext cx="121920" cy="186206"/>
            <a:chOff x="868680" y="4739439"/>
            <a:chExt cx="121920" cy="186206"/>
          </a:xfrm>
        </p:grpSpPr>
        <p:cxnSp>
          <p:nvCxnSpPr>
            <p:cNvPr id="155" name="Straight Connector 154"/>
            <p:cNvCxnSpPr/>
            <p:nvPr/>
          </p:nvCxnSpPr>
          <p:spPr>
            <a:xfrm>
              <a:off x="990600" y="4739439"/>
              <a:ext cx="0" cy="18359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932688" y="4742054"/>
              <a:ext cx="0" cy="183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868680" y="4742053"/>
              <a:ext cx="0" cy="18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5903800" y="4267970"/>
            <a:ext cx="167640" cy="155377"/>
            <a:chOff x="4578895" y="3278643"/>
            <a:chExt cx="167640" cy="155377"/>
          </a:xfrm>
        </p:grpSpPr>
        <p:sp>
          <p:nvSpPr>
            <p:cNvPr id="179" name="Oval 178"/>
            <p:cNvSpPr/>
            <p:nvPr/>
          </p:nvSpPr>
          <p:spPr>
            <a:xfrm>
              <a:off x="4578895" y="3278643"/>
              <a:ext cx="167640" cy="1553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0" name="Oval 179"/>
            <p:cNvSpPr/>
            <p:nvPr/>
          </p:nvSpPr>
          <p:spPr>
            <a:xfrm>
              <a:off x="4639856" y="3331186"/>
              <a:ext cx="45719" cy="502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1" name="Rectangle 10"/>
          <p:cNvSpPr/>
          <p:nvPr/>
        </p:nvSpPr>
        <p:spPr>
          <a:xfrm>
            <a:off x="2743200" y="3581400"/>
            <a:ext cx="152400" cy="1600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7093788" y="2526602"/>
            <a:ext cx="611431" cy="3777617"/>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7" name="Rectangle 116"/>
          <p:cNvSpPr/>
          <p:nvPr/>
        </p:nvSpPr>
        <p:spPr>
          <a:xfrm>
            <a:off x="7716462" y="2526603"/>
            <a:ext cx="589338" cy="3793488"/>
          </a:xfrm>
          <a:prstGeom prst="rect">
            <a:avLst/>
          </a:prstGeom>
          <a:solidFill>
            <a:schemeClr val="accent4">
              <a:lumMod val="40000"/>
              <a:lumOff val="60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nvGrpSpPr>
          <p:cNvPr id="129" name="Group 128"/>
          <p:cNvGrpSpPr/>
          <p:nvPr/>
        </p:nvGrpSpPr>
        <p:grpSpPr>
          <a:xfrm>
            <a:off x="5898993" y="3492632"/>
            <a:ext cx="167640" cy="155377"/>
            <a:chOff x="4578895" y="3278643"/>
            <a:chExt cx="167640" cy="155377"/>
          </a:xfrm>
        </p:grpSpPr>
        <p:sp>
          <p:nvSpPr>
            <p:cNvPr id="136" name="Oval 135"/>
            <p:cNvSpPr/>
            <p:nvPr/>
          </p:nvSpPr>
          <p:spPr>
            <a:xfrm>
              <a:off x="4578895" y="3278643"/>
              <a:ext cx="167640" cy="1553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7" name="Oval 136"/>
            <p:cNvSpPr/>
            <p:nvPr/>
          </p:nvSpPr>
          <p:spPr>
            <a:xfrm>
              <a:off x="4639856" y="3331186"/>
              <a:ext cx="45719" cy="502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38" name="Group 137"/>
          <p:cNvGrpSpPr/>
          <p:nvPr/>
        </p:nvGrpSpPr>
        <p:grpSpPr>
          <a:xfrm>
            <a:off x="5921853" y="5071018"/>
            <a:ext cx="167640" cy="155377"/>
            <a:chOff x="4578895" y="3278643"/>
            <a:chExt cx="167640" cy="155377"/>
          </a:xfrm>
        </p:grpSpPr>
        <p:sp>
          <p:nvSpPr>
            <p:cNvPr id="153" name="Oval 152"/>
            <p:cNvSpPr/>
            <p:nvPr/>
          </p:nvSpPr>
          <p:spPr>
            <a:xfrm>
              <a:off x="4578895" y="3278643"/>
              <a:ext cx="167640" cy="1553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4" name="Oval 163"/>
            <p:cNvSpPr/>
            <p:nvPr/>
          </p:nvSpPr>
          <p:spPr>
            <a:xfrm>
              <a:off x="4639856" y="3331186"/>
              <a:ext cx="45719" cy="502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7" name="TextBox 16"/>
          <p:cNvSpPr txBox="1"/>
          <p:nvPr/>
        </p:nvSpPr>
        <p:spPr>
          <a:xfrm>
            <a:off x="152400" y="1143000"/>
            <a:ext cx="8587661" cy="923330"/>
          </a:xfrm>
          <a:prstGeom prst="rect">
            <a:avLst/>
          </a:prstGeom>
          <a:noFill/>
        </p:spPr>
        <p:txBody>
          <a:bodyPr wrap="square" rtlCol="0">
            <a:spAutoFit/>
          </a:bodyPr>
          <a:lstStyle/>
          <a:p>
            <a:r>
              <a:rPr lang="en-US" dirty="0" smtClean="0"/>
              <a:t>All measurements (unless otherwise noted) are measured from the table’s inside walls.</a:t>
            </a:r>
          </a:p>
          <a:p>
            <a:r>
              <a:rPr lang="en-US" dirty="0" smtClean="0">
                <a:solidFill>
                  <a:srgbClr val="FF0000"/>
                </a:solidFill>
              </a:rPr>
              <a:t>Measurements to electrical tape are to the center of the tape with the exception of the Base – which is 12”x12” which includes the tape.</a:t>
            </a:r>
            <a:endParaRPr lang="en-US" dirty="0">
              <a:solidFill>
                <a:srgbClr val="FF0000"/>
              </a:solidFill>
            </a:endParaRPr>
          </a:p>
        </p:txBody>
      </p:sp>
      <p:cxnSp>
        <p:nvCxnSpPr>
          <p:cNvPr id="3" name="Straight Connector 2"/>
          <p:cNvCxnSpPr>
            <a:stCxn id="111" idx="0"/>
          </p:cNvCxnSpPr>
          <p:nvPr/>
        </p:nvCxnSpPr>
        <p:spPr>
          <a:xfrm>
            <a:off x="1447801" y="4267201"/>
            <a:ext cx="53339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981200" y="2514600"/>
            <a:ext cx="0" cy="1752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981200" y="29718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10200" y="2971800"/>
            <a:ext cx="0" cy="2819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981200" y="57912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981200" y="4267202"/>
            <a:ext cx="0" cy="2057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10200" y="2971800"/>
            <a:ext cx="1047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0200" y="57912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57950" y="2971800"/>
            <a:ext cx="19050" cy="2819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467475" y="3570134"/>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477000" y="5235443"/>
            <a:ext cx="438058"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rot="5400000">
            <a:off x="3531423" y="4240977"/>
            <a:ext cx="328552" cy="3429000"/>
            <a:chOff x="4046981" y="914400"/>
            <a:chExt cx="471003" cy="914400"/>
          </a:xfrm>
        </p:grpSpPr>
        <p:cxnSp>
          <p:nvCxnSpPr>
            <p:cNvPr id="79" name="Straight Connector 78"/>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82" name="TextBox 81"/>
          <p:cNvSpPr txBox="1"/>
          <p:nvPr/>
        </p:nvSpPr>
        <p:spPr>
          <a:xfrm>
            <a:off x="3276600" y="5957530"/>
            <a:ext cx="533400" cy="369332"/>
          </a:xfrm>
          <a:prstGeom prst="rect">
            <a:avLst/>
          </a:prstGeom>
          <a:noFill/>
        </p:spPr>
        <p:txBody>
          <a:bodyPr wrap="square" rtlCol="0">
            <a:spAutoFit/>
          </a:bodyPr>
          <a:lstStyle/>
          <a:p>
            <a:r>
              <a:rPr lang="en-US" dirty="0" smtClean="0"/>
              <a:t>36”</a:t>
            </a:r>
            <a:endParaRPr lang="en-US" dirty="0"/>
          </a:p>
        </p:txBody>
      </p:sp>
      <p:grpSp>
        <p:nvGrpSpPr>
          <p:cNvPr id="83" name="Group 82"/>
          <p:cNvGrpSpPr/>
          <p:nvPr/>
        </p:nvGrpSpPr>
        <p:grpSpPr>
          <a:xfrm rot="5400000">
            <a:off x="1560907" y="3834219"/>
            <a:ext cx="328552" cy="540586"/>
            <a:chOff x="4046981" y="914400"/>
            <a:chExt cx="471003" cy="914400"/>
          </a:xfrm>
        </p:grpSpPr>
        <p:cxnSp>
          <p:nvCxnSpPr>
            <p:cNvPr id="84" name="Straight Connector 83"/>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86" name="Straight Connector 85"/>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90" name="TextBox 89"/>
          <p:cNvSpPr txBox="1"/>
          <p:nvPr/>
        </p:nvSpPr>
        <p:spPr>
          <a:xfrm>
            <a:off x="1519111" y="3728933"/>
            <a:ext cx="533399" cy="369332"/>
          </a:xfrm>
          <a:prstGeom prst="rect">
            <a:avLst/>
          </a:prstGeom>
          <a:noFill/>
        </p:spPr>
        <p:txBody>
          <a:bodyPr wrap="square" rtlCol="0">
            <a:spAutoFit/>
          </a:bodyPr>
          <a:lstStyle/>
          <a:p>
            <a:r>
              <a:rPr lang="en-US" dirty="0"/>
              <a:t>6</a:t>
            </a:r>
            <a:r>
              <a:rPr lang="en-US" dirty="0" smtClean="0"/>
              <a:t>”</a:t>
            </a:r>
            <a:endParaRPr lang="en-US" dirty="0"/>
          </a:p>
        </p:txBody>
      </p:sp>
      <p:grpSp>
        <p:nvGrpSpPr>
          <p:cNvPr id="91" name="Group 90"/>
          <p:cNvGrpSpPr/>
          <p:nvPr/>
        </p:nvGrpSpPr>
        <p:grpSpPr>
          <a:xfrm>
            <a:off x="1652648" y="4283843"/>
            <a:ext cx="328552" cy="1507358"/>
            <a:chOff x="4046981" y="914400"/>
            <a:chExt cx="471003" cy="914400"/>
          </a:xfrm>
        </p:grpSpPr>
        <p:cxnSp>
          <p:nvCxnSpPr>
            <p:cNvPr id="92" name="Straight Connector 91"/>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96" name="Straight Connector 95"/>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98" name="TextBox 97"/>
          <p:cNvSpPr txBox="1"/>
          <p:nvPr/>
        </p:nvSpPr>
        <p:spPr>
          <a:xfrm>
            <a:off x="1063958" y="4973089"/>
            <a:ext cx="696762" cy="369332"/>
          </a:xfrm>
          <a:prstGeom prst="rect">
            <a:avLst/>
          </a:prstGeom>
          <a:noFill/>
        </p:spPr>
        <p:txBody>
          <a:bodyPr wrap="square" rtlCol="0">
            <a:spAutoFit/>
          </a:bodyPr>
          <a:lstStyle/>
          <a:p>
            <a:r>
              <a:rPr lang="en-US" dirty="0" smtClean="0"/>
              <a:t>15”</a:t>
            </a:r>
            <a:endParaRPr lang="en-US" dirty="0"/>
          </a:p>
        </p:txBody>
      </p:sp>
      <p:grpSp>
        <p:nvGrpSpPr>
          <p:cNvPr id="99" name="Group 98"/>
          <p:cNvGrpSpPr/>
          <p:nvPr/>
        </p:nvGrpSpPr>
        <p:grpSpPr>
          <a:xfrm rot="10800000">
            <a:off x="1981873" y="3738689"/>
            <a:ext cx="328552" cy="540586"/>
            <a:chOff x="4046981" y="914400"/>
            <a:chExt cx="471003" cy="914400"/>
          </a:xfrm>
        </p:grpSpPr>
        <p:cxnSp>
          <p:nvCxnSpPr>
            <p:cNvPr id="102" name="Straight Connector 101"/>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04" name="Straight Connector 103"/>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09" name="TextBox 108"/>
          <p:cNvSpPr txBox="1"/>
          <p:nvPr/>
        </p:nvSpPr>
        <p:spPr>
          <a:xfrm>
            <a:off x="2111405" y="3837884"/>
            <a:ext cx="533399" cy="369332"/>
          </a:xfrm>
          <a:prstGeom prst="rect">
            <a:avLst/>
          </a:prstGeom>
          <a:noFill/>
        </p:spPr>
        <p:txBody>
          <a:bodyPr wrap="square" rtlCol="0">
            <a:spAutoFit/>
          </a:bodyPr>
          <a:lstStyle/>
          <a:p>
            <a:r>
              <a:rPr lang="en-US" dirty="0"/>
              <a:t>6</a:t>
            </a:r>
            <a:r>
              <a:rPr lang="en-US" dirty="0" smtClean="0"/>
              <a:t>”</a:t>
            </a:r>
            <a:endParaRPr lang="en-US" dirty="0"/>
          </a:p>
        </p:txBody>
      </p:sp>
      <p:grpSp>
        <p:nvGrpSpPr>
          <p:cNvPr id="110" name="Group 109"/>
          <p:cNvGrpSpPr/>
          <p:nvPr/>
        </p:nvGrpSpPr>
        <p:grpSpPr>
          <a:xfrm>
            <a:off x="5081648" y="2988442"/>
            <a:ext cx="328552" cy="2802758"/>
            <a:chOff x="4046981" y="914400"/>
            <a:chExt cx="471003" cy="914400"/>
          </a:xfrm>
        </p:grpSpPr>
        <p:cxnSp>
          <p:nvCxnSpPr>
            <p:cNvPr id="113" name="Straight Connector 112"/>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20" name="TextBox 119"/>
          <p:cNvSpPr txBox="1"/>
          <p:nvPr/>
        </p:nvSpPr>
        <p:spPr>
          <a:xfrm>
            <a:off x="4724399" y="4099177"/>
            <a:ext cx="527771" cy="369332"/>
          </a:xfrm>
          <a:prstGeom prst="rect">
            <a:avLst/>
          </a:prstGeom>
          <a:noFill/>
        </p:spPr>
        <p:txBody>
          <a:bodyPr wrap="square" rtlCol="0">
            <a:spAutoFit/>
          </a:bodyPr>
          <a:lstStyle/>
          <a:p>
            <a:r>
              <a:rPr lang="en-US" dirty="0" smtClean="0"/>
              <a:t>30”</a:t>
            </a:r>
            <a:endParaRPr lang="en-US" dirty="0"/>
          </a:p>
        </p:txBody>
      </p:sp>
      <p:grpSp>
        <p:nvGrpSpPr>
          <p:cNvPr id="121" name="Group 120"/>
          <p:cNvGrpSpPr/>
          <p:nvPr/>
        </p:nvGrpSpPr>
        <p:grpSpPr>
          <a:xfrm rot="5400000">
            <a:off x="5779324" y="5405692"/>
            <a:ext cx="328552" cy="1066800"/>
            <a:chOff x="4046981" y="914400"/>
            <a:chExt cx="471003" cy="914400"/>
          </a:xfrm>
        </p:grpSpPr>
        <p:cxnSp>
          <p:nvCxnSpPr>
            <p:cNvPr id="122" name="Straight Connector 121"/>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23" name="Straight Connector 122"/>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25" name="TextBox 124"/>
          <p:cNvSpPr txBox="1"/>
          <p:nvPr/>
        </p:nvSpPr>
        <p:spPr>
          <a:xfrm>
            <a:off x="5735810" y="5932845"/>
            <a:ext cx="549340" cy="369332"/>
          </a:xfrm>
          <a:prstGeom prst="rect">
            <a:avLst/>
          </a:prstGeom>
          <a:noFill/>
        </p:spPr>
        <p:txBody>
          <a:bodyPr wrap="square" rtlCol="0">
            <a:spAutoFit/>
          </a:bodyPr>
          <a:lstStyle/>
          <a:p>
            <a:r>
              <a:rPr lang="en-US" dirty="0" smtClean="0"/>
              <a:t>8”</a:t>
            </a:r>
            <a:endParaRPr lang="en-US" dirty="0"/>
          </a:p>
        </p:txBody>
      </p:sp>
      <p:grpSp>
        <p:nvGrpSpPr>
          <p:cNvPr id="126" name="Group 125"/>
          <p:cNvGrpSpPr/>
          <p:nvPr/>
        </p:nvGrpSpPr>
        <p:grpSpPr>
          <a:xfrm>
            <a:off x="6449426" y="5235443"/>
            <a:ext cx="328552" cy="558546"/>
            <a:chOff x="4046981" y="914400"/>
            <a:chExt cx="471003" cy="914400"/>
          </a:xfrm>
        </p:grpSpPr>
        <p:cxnSp>
          <p:nvCxnSpPr>
            <p:cNvPr id="127" name="Straight Connector 126"/>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28" name="Straight Connector 127"/>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30" name="Straight Connector 129"/>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31" name="TextBox 130"/>
          <p:cNvSpPr txBox="1"/>
          <p:nvPr/>
        </p:nvSpPr>
        <p:spPr>
          <a:xfrm>
            <a:off x="6619949" y="5342421"/>
            <a:ext cx="419882" cy="369332"/>
          </a:xfrm>
          <a:prstGeom prst="rect">
            <a:avLst/>
          </a:prstGeom>
          <a:noFill/>
        </p:spPr>
        <p:txBody>
          <a:bodyPr wrap="square" rtlCol="0">
            <a:spAutoFit/>
          </a:bodyPr>
          <a:lstStyle/>
          <a:p>
            <a:r>
              <a:rPr lang="en-US" dirty="0"/>
              <a:t>7</a:t>
            </a:r>
            <a:r>
              <a:rPr lang="en-US" dirty="0" smtClean="0"/>
              <a:t>”</a:t>
            </a:r>
            <a:endParaRPr lang="en-US" dirty="0"/>
          </a:p>
        </p:txBody>
      </p:sp>
      <p:grpSp>
        <p:nvGrpSpPr>
          <p:cNvPr id="141" name="Group 140"/>
          <p:cNvGrpSpPr/>
          <p:nvPr/>
        </p:nvGrpSpPr>
        <p:grpSpPr>
          <a:xfrm>
            <a:off x="6444917" y="3558916"/>
            <a:ext cx="328552" cy="1651382"/>
            <a:chOff x="4046981" y="914400"/>
            <a:chExt cx="471003" cy="914400"/>
          </a:xfrm>
        </p:grpSpPr>
        <p:cxnSp>
          <p:nvCxnSpPr>
            <p:cNvPr id="142" name="Straight Connector 141"/>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43" name="Straight Connector 142"/>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44" name="Straight Connector 143"/>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45" name="TextBox 144"/>
          <p:cNvSpPr txBox="1"/>
          <p:nvPr/>
        </p:nvSpPr>
        <p:spPr>
          <a:xfrm>
            <a:off x="6508855" y="4160992"/>
            <a:ext cx="538246" cy="369332"/>
          </a:xfrm>
          <a:prstGeom prst="rect">
            <a:avLst/>
          </a:prstGeom>
          <a:noFill/>
        </p:spPr>
        <p:txBody>
          <a:bodyPr wrap="square" rtlCol="0">
            <a:spAutoFit/>
          </a:bodyPr>
          <a:lstStyle/>
          <a:p>
            <a:r>
              <a:rPr lang="en-US" dirty="0" smtClean="0"/>
              <a:t>16”</a:t>
            </a:r>
            <a:endParaRPr lang="en-US" dirty="0"/>
          </a:p>
        </p:txBody>
      </p:sp>
      <p:grpSp>
        <p:nvGrpSpPr>
          <p:cNvPr id="146" name="Group 145"/>
          <p:cNvGrpSpPr/>
          <p:nvPr/>
        </p:nvGrpSpPr>
        <p:grpSpPr>
          <a:xfrm rot="5400000">
            <a:off x="6533784" y="3172607"/>
            <a:ext cx="328552" cy="472280"/>
            <a:chOff x="4046981" y="914400"/>
            <a:chExt cx="471003" cy="914400"/>
          </a:xfrm>
        </p:grpSpPr>
        <p:cxnSp>
          <p:nvCxnSpPr>
            <p:cNvPr id="147" name="Straight Connector 146"/>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48" name="Straight Connector 147"/>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49" name="Straight Connector 148"/>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50" name="TextBox 149"/>
          <p:cNvSpPr txBox="1"/>
          <p:nvPr/>
        </p:nvSpPr>
        <p:spPr>
          <a:xfrm>
            <a:off x="6512025" y="3124200"/>
            <a:ext cx="498375" cy="369332"/>
          </a:xfrm>
          <a:prstGeom prst="rect">
            <a:avLst/>
          </a:prstGeom>
          <a:noFill/>
        </p:spPr>
        <p:txBody>
          <a:bodyPr wrap="square" rtlCol="0">
            <a:spAutoFit/>
          </a:bodyPr>
          <a:lstStyle/>
          <a:p>
            <a:r>
              <a:rPr lang="en-US" dirty="0" smtClean="0"/>
              <a:t>7”</a:t>
            </a:r>
            <a:endParaRPr lang="en-US" dirty="0"/>
          </a:p>
        </p:txBody>
      </p:sp>
      <p:grpSp>
        <p:nvGrpSpPr>
          <p:cNvPr id="151" name="Group 150"/>
          <p:cNvGrpSpPr/>
          <p:nvPr/>
        </p:nvGrpSpPr>
        <p:grpSpPr>
          <a:xfrm>
            <a:off x="6120874" y="4345658"/>
            <a:ext cx="328552" cy="786951"/>
            <a:chOff x="4046981" y="914400"/>
            <a:chExt cx="471003" cy="914400"/>
          </a:xfrm>
        </p:grpSpPr>
        <p:cxnSp>
          <p:nvCxnSpPr>
            <p:cNvPr id="152" name="Straight Connector 151"/>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59" name="Straight Connector 158"/>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60" name="TextBox 159"/>
          <p:cNvSpPr txBox="1"/>
          <p:nvPr/>
        </p:nvSpPr>
        <p:spPr>
          <a:xfrm rot="16200000">
            <a:off x="5766321" y="4490400"/>
            <a:ext cx="709107" cy="369332"/>
          </a:xfrm>
          <a:prstGeom prst="rect">
            <a:avLst/>
          </a:prstGeom>
          <a:noFill/>
        </p:spPr>
        <p:txBody>
          <a:bodyPr wrap="square" rtlCol="0">
            <a:spAutoFit/>
          </a:bodyPr>
          <a:lstStyle/>
          <a:p>
            <a:r>
              <a:rPr lang="en-US" dirty="0" smtClean="0"/>
              <a:t>7.5”</a:t>
            </a:r>
            <a:endParaRPr lang="en-US" dirty="0"/>
          </a:p>
        </p:txBody>
      </p:sp>
      <p:grpSp>
        <p:nvGrpSpPr>
          <p:cNvPr id="161" name="Group 160"/>
          <p:cNvGrpSpPr/>
          <p:nvPr/>
        </p:nvGrpSpPr>
        <p:grpSpPr>
          <a:xfrm>
            <a:off x="6133368" y="5132609"/>
            <a:ext cx="328552" cy="651798"/>
            <a:chOff x="4046981" y="914400"/>
            <a:chExt cx="471003" cy="914400"/>
          </a:xfrm>
        </p:grpSpPr>
        <p:cxnSp>
          <p:nvCxnSpPr>
            <p:cNvPr id="162" name="Straight Connector 161"/>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63" name="Straight Connector 162"/>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65" name="Straight Connector 164"/>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68" name="TextBox 167"/>
          <p:cNvSpPr txBox="1"/>
          <p:nvPr/>
        </p:nvSpPr>
        <p:spPr>
          <a:xfrm rot="16200000">
            <a:off x="5770421" y="5160163"/>
            <a:ext cx="741190" cy="369332"/>
          </a:xfrm>
          <a:prstGeom prst="rect">
            <a:avLst/>
          </a:prstGeom>
          <a:noFill/>
        </p:spPr>
        <p:txBody>
          <a:bodyPr wrap="square" rtlCol="0">
            <a:spAutoFit/>
          </a:bodyPr>
          <a:lstStyle/>
          <a:p>
            <a:r>
              <a:rPr lang="en-US" dirty="0" smtClean="0"/>
              <a:t>7.5”</a:t>
            </a:r>
            <a:endParaRPr lang="en-US" dirty="0"/>
          </a:p>
        </p:txBody>
      </p:sp>
      <p:grpSp>
        <p:nvGrpSpPr>
          <p:cNvPr id="169" name="Group 168"/>
          <p:cNvGrpSpPr/>
          <p:nvPr/>
        </p:nvGrpSpPr>
        <p:grpSpPr>
          <a:xfrm>
            <a:off x="5585429" y="2526603"/>
            <a:ext cx="328552" cy="1819055"/>
            <a:chOff x="4046981" y="914400"/>
            <a:chExt cx="471003" cy="914400"/>
          </a:xfrm>
        </p:grpSpPr>
        <p:cxnSp>
          <p:nvCxnSpPr>
            <p:cNvPr id="170" name="Straight Connector 169"/>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71" name="Straight Connector 170"/>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72" name="Straight Connector 171"/>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73" name="TextBox 172"/>
          <p:cNvSpPr txBox="1"/>
          <p:nvPr/>
        </p:nvSpPr>
        <p:spPr>
          <a:xfrm rot="16200000">
            <a:off x="5227819" y="3434834"/>
            <a:ext cx="709107" cy="369332"/>
          </a:xfrm>
          <a:prstGeom prst="rect">
            <a:avLst/>
          </a:prstGeom>
          <a:noFill/>
        </p:spPr>
        <p:txBody>
          <a:bodyPr wrap="square" rtlCol="0">
            <a:spAutoFit/>
          </a:bodyPr>
          <a:lstStyle/>
          <a:p>
            <a:r>
              <a:rPr lang="en-US" dirty="0" smtClean="0"/>
              <a:t>22.5”</a:t>
            </a:r>
            <a:endParaRPr lang="en-US" dirty="0"/>
          </a:p>
        </p:txBody>
      </p:sp>
      <p:cxnSp>
        <p:nvCxnSpPr>
          <p:cNvPr id="182" name="Straight Connector 181"/>
          <p:cNvCxnSpPr/>
          <p:nvPr/>
        </p:nvCxnSpPr>
        <p:spPr>
          <a:xfrm rot="5400000">
            <a:off x="1766877" y="2570668"/>
            <a:ext cx="457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5190560" y="2581381"/>
            <a:ext cx="457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a:off x="3428999" y="2590800"/>
            <a:ext cx="457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89" name="Group 188"/>
          <p:cNvGrpSpPr/>
          <p:nvPr/>
        </p:nvGrpSpPr>
        <p:grpSpPr>
          <a:xfrm rot="5400000">
            <a:off x="1115403" y="1939325"/>
            <a:ext cx="328552" cy="1431598"/>
            <a:chOff x="4046981" y="914400"/>
            <a:chExt cx="471003" cy="914400"/>
          </a:xfrm>
        </p:grpSpPr>
        <p:cxnSp>
          <p:nvCxnSpPr>
            <p:cNvPr id="190" name="Straight Connector 189"/>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91" name="Straight Connector 190"/>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92" name="Straight Connector 191"/>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93" name="TextBox 192"/>
          <p:cNvSpPr txBox="1"/>
          <p:nvPr/>
        </p:nvSpPr>
        <p:spPr>
          <a:xfrm>
            <a:off x="925268" y="2672136"/>
            <a:ext cx="751131" cy="369332"/>
          </a:xfrm>
          <a:prstGeom prst="rect">
            <a:avLst/>
          </a:prstGeom>
          <a:noFill/>
        </p:spPr>
        <p:txBody>
          <a:bodyPr wrap="square" rtlCol="0">
            <a:spAutoFit/>
          </a:bodyPr>
          <a:lstStyle/>
          <a:p>
            <a:r>
              <a:rPr lang="en-US" dirty="0" smtClean="0"/>
              <a:t>18”</a:t>
            </a:r>
            <a:endParaRPr lang="en-US" dirty="0"/>
          </a:p>
        </p:txBody>
      </p:sp>
      <p:grpSp>
        <p:nvGrpSpPr>
          <p:cNvPr id="194" name="Group 193"/>
          <p:cNvGrpSpPr/>
          <p:nvPr/>
        </p:nvGrpSpPr>
        <p:grpSpPr>
          <a:xfrm rot="5400000">
            <a:off x="2661706" y="1817260"/>
            <a:ext cx="328552" cy="1663233"/>
            <a:chOff x="4046981" y="914400"/>
            <a:chExt cx="471003" cy="914400"/>
          </a:xfrm>
        </p:grpSpPr>
        <p:cxnSp>
          <p:nvCxnSpPr>
            <p:cNvPr id="195" name="Straight Connector 194"/>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96" name="Straight Connector 195"/>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97" name="Straight Connector 196"/>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98" name="TextBox 197"/>
          <p:cNvSpPr txBox="1"/>
          <p:nvPr/>
        </p:nvSpPr>
        <p:spPr>
          <a:xfrm>
            <a:off x="2590800" y="2648834"/>
            <a:ext cx="872665" cy="369332"/>
          </a:xfrm>
          <a:prstGeom prst="rect">
            <a:avLst/>
          </a:prstGeom>
          <a:noFill/>
        </p:spPr>
        <p:txBody>
          <a:bodyPr wrap="square" rtlCol="0">
            <a:spAutoFit/>
          </a:bodyPr>
          <a:lstStyle/>
          <a:p>
            <a:r>
              <a:rPr lang="en-US" dirty="0" smtClean="0"/>
              <a:t>18”</a:t>
            </a:r>
            <a:endParaRPr lang="en-US" dirty="0"/>
          </a:p>
        </p:txBody>
      </p:sp>
      <p:grpSp>
        <p:nvGrpSpPr>
          <p:cNvPr id="199" name="Group 198"/>
          <p:cNvGrpSpPr/>
          <p:nvPr/>
        </p:nvGrpSpPr>
        <p:grpSpPr>
          <a:xfrm rot="5400000">
            <a:off x="4366662" y="1746097"/>
            <a:ext cx="328552" cy="1758521"/>
            <a:chOff x="4046981" y="914400"/>
            <a:chExt cx="471003" cy="914400"/>
          </a:xfrm>
        </p:grpSpPr>
        <p:cxnSp>
          <p:nvCxnSpPr>
            <p:cNvPr id="200" name="Straight Connector 199"/>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01" name="Straight Connector 200"/>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202" name="Straight Connector 201"/>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203" name="TextBox 202"/>
          <p:cNvSpPr txBox="1"/>
          <p:nvPr/>
        </p:nvSpPr>
        <p:spPr>
          <a:xfrm>
            <a:off x="4248112" y="2625315"/>
            <a:ext cx="922661" cy="369332"/>
          </a:xfrm>
          <a:prstGeom prst="rect">
            <a:avLst/>
          </a:prstGeom>
          <a:noFill/>
        </p:spPr>
        <p:txBody>
          <a:bodyPr wrap="square" rtlCol="0">
            <a:spAutoFit/>
          </a:bodyPr>
          <a:lstStyle/>
          <a:p>
            <a:r>
              <a:rPr lang="en-US" dirty="0" smtClean="0"/>
              <a:t>18”</a:t>
            </a:r>
            <a:endParaRPr lang="en-US" dirty="0"/>
          </a:p>
        </p:txBody>
      </p:sp>
      <p:grpSp>
        <p:nvGrpSpPr>
          <p:cNvPr id="132" name="Group 131"/>
          <p:cNvGrpSpPr/>
          <p:nvPr/>
        </p:nvGrpSpPr>
        <p:grpSpPr>
          <a:xfrm>
            <a:off x="1298520" y="5792455"/>
            <a:ext cx="328552" cy="532145"/>
            <a:chOff x="4046981" y="914400"/>
            <a:chExt cx="471003" cy="914400"/>
          </a:xfrm>
        </p:grpSpPr>
        <p:cxnSp>
          <p:nvCxnSpPr>
            <p:cNvPr id="133" name="Straight Connector 132"/>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34" name="Straight Connector 133"/>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35" name="Straight Connector 134"/>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39" name="TextBox 138"/>
          <p:cNvSpPr txBox="1"/>
          <p:nvPr/>
        </p:nvSpPr>
        <p:spPr>
          <a:xfrm rot="16200000">
            <a:off x="804671" y="5780425"/>
            <a:ext cx="741190" cy="369332"/>
          </a:xfrm>
          <a:prstGeom prst="rect">
            <a:avLst/>
          </a:prstGeom>
          <a:noFill/>
        </p:spPr>
        <p:txBody>
          <a:bodyPr wrap="square" rtlCol="0">
            <a:spAutoFit/>
          </a:bodyPr>
          <a:lstStyle/>
          <a:p>
            <a:r>
              <a:rPr lang="en-US" dirty="0" smtClean="0"/>
              <a:t>7.5”</a:t>
            </a:r>
            <a:endParaRPr lang="en-US" dirty="0"/>
          </a:p>
        </p:txBody>
      </p:sp>
      <p:cxnSp>
        <p:nvCxnSpPr>
          <p:cNvPr id="140" name="Straight Connector 139"/>
          <p:cNvCxnSpPr/>
          <p:nvPr/>
        </p:nvCxnSpPr>
        <p:spPr>
          <a:xfrm flipV="1">
            <a:off x="5412560" y="2514600"/>
            <a:ext cx="0" cy="45720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V="1">
            <a:off x="3657600" y="5943600"/>
            <a:ext cx="0" cy="457200"/>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nvGrpSpPr>
          <p:cNvPr id="174" name="Group 173"/>
          <p:cNvGrpSpPr/>
          <p:nvPr/>
        </p:nvGrpSpPr>
        <p:grpSpPr>
          <a:xfrm>
            <a:off x="1679520" y="2504769"/>
            <a:ext cx="328552" cy="467031"/>
            <a:chOff x="4046981" y="914400"/>
            <a:chExt cx="471003" cy="914400"/>
          </a:xfrm>
        </p:grpSpPr>
        <p:cxnSp>
          <p:nvCxnSpPr>
            <p:cNvPr id="175" name="Straight Connector 174"/>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76" name="Straight Connector 175"/>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77" name="Straight Connector 176"/>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81" name="TextBox 180"/>
          <p:cNvSpPr txBox="1"/>
          <p:nvPr/>
        </p:nvSpPr>
        <p:spPr>
          <a:xfrm rot="16200000">
            <a:off x="1185671" y="2492739"/>
            <a:ext cx="741190" cy="369332"/>
          </a:xfrm>
          <a:prstGeom prst="rect">
            <a:avLst/>
          </a:prstGeom>
          <a:noFill/>
        </p:spPr>
        <p:txBody>
          <a:bodyPr wrap="square" rtlCol="0">
            <a:spAutoFit/>
          </a:bodyPr>
          <a:lstStyle/>
          <a:p>
            <a:r>
              <a:rPr lang="en-US" dirty="0" smtClean="0"/>
              <a:t>7.5”</a:t>
            </a:r>
            <a:endParaRPr lang="en-US" dirty="0"/>
          </a:p>
        </p:txBody>
      </p:sp>
    </p:spTree>
    <p:extLst>
      <p:ext uri="{BB962C8B-B14F-4D97-AF65-F5344CB8AC3E}">
        <p14:creationId xmlns:p14="http://schemas.microsoft.com/office/powerpoint/2010/main" val="9058985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896261" y="5586166"/>
            <a:ext cx="576223" cy="5773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70072" y="5751118"/>
            <a:ext cx="228600" cy="2474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76400" y="152400"/>
            <a:ext cx="5029200" cy="1323439"/>
          </a:xfrm>
          <a:prstGeom prst="rect">
            <a:avLst/>
          </a:prstGeom>
          <a:noFill/>
        </p:spPr>
        <p:txBody>
          <a:bodyPr wrap="square" rtlCol="0">
            <a:spAutoFit/>
          </a:bodyPr>
          <a:lstStyle/>
          <a:p>
            <a:pPr algn="ctr"/>
            <a:r>
              <a:rPr lang="en-US" sz="4000" dirty="0" smtClean="0"/>
              <a:t>Dimensions – Game Objects</a:t>
            </a:r>
            <a:endParaRPr lang="en-US" sz="4000" dirty="0"/>
          </a:p>
        </p:txBody>
      </p:sp>
      <p:grpSp>
        <p:nvGrpSpPr>
          <p:cNvPr id="16" name="Group 15"/>
          <p:cNvGrpSpPr/>
          <p:nvPr/>
        </p:nvGrpSpPr>
        <p:grpSpPr>
          <a:xfrm>
            <a:off x="2359177" y="5586166"/>
            <a:ext cx="328552" cy="577334"/>
            <a:chOff x="4046981" y="914400"/>
            <a:chExt cx="471003" cy="914400"/>
          </a:xfrm>
        </p:grpSpPr>
        <p:cxnSp>
          <p:nvCxnSpPr>
            <p:cNvPr id="10" name="Straight Connector 9"/>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00" name="Straight Connector 99"/>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01" name="Straight Connector 100"/>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56" name="Rectangle 55"/>
          <p:cNvSpPr/>
          <p:nvPr/>
        </p:nvSpPr>
        <p:spPr>
          <a:xfrm rot="5400000">
            <a:off x="4282896" y="-326120"/>
            <a:ext cx="457200" cy="784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744822" y="2819400"/>
            <a:ext cx="1414372" cy="5391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9" name="Rectangle 58"/>
          <p:cNvSpPr/>
          <p:nvPr/>
        </p:nvSpPr>
        <p:spPr>
          <a:xfrm>
            <a:off x="5159194" y="2819400"/>
            <a:ext cx="1523899"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0" name="Rectangle 59"/>
          <p:cNvSpPr/>
          <p:nvPr/>
        </p:nvSpPr>
        <p:spPr>
          <a:xfrm>
            <a:off x="2286000" y="3598180"/>
            <a:ext cx="4419600" cy="22860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1" name="Rectangle 60"/>
          <p:cNvSpPr/>
          <p:nvPr/>
        </p:nvSpPr>
        <p:spPr>
          <a:xfrm>
            <a:off x="3810000" y="3598181"/>
            <a:ext cx="1349196" cy="228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rot="5400000">
            <a:off x="2883724" y="3252709"/>
            <a:ext cx="328552" cy="1524001"/>
            <a:chOff x="4046981" y="914400"/>
            <a:chExt cx="471003" cy="914400"/>
          </a:xfrm>
        </p:grpSpPr>
        <p:cxnSp>
          <p:nvCxnSpPr>
            <p:cNvPr id="63" name="Straight Connector 62"/>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grpSp>
        <p:nvGrpSpPr>
          <p:cNvPr id="66" name="Group 65"/>
          <p:cNvGrpSpPr/>
          <p:nvPr/>
        </p:nvGrpSpPr>
        <p:grpSpPr>
          <a:xfrm rot="5400000">
            <a:off x="4320321" y="3335605"/>
            <a:ext cx="328552" cy="1349195"/>
            <a:chOff x="4046981" y="914400"/>
            <a:chExt cx="471003" cy="914400"/>
          </a:xfrm>
        </p:grpSpPr>
        <p:cxnSp>
          <p:nvCxnSpPr>
            <p:cNvPr id="67" name="Straight Connector 66"/>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flipV="1">
              <a:off x="4276019" y="914400"/>
              <a:ext cx="0" cy="914400"/>
            </a:xfrm>
            <a:prstGeom prst="line">
              <a:avLst/>
            </a:prstGeom>
          </p:spPr>
          <p:style>
            <a:lnRef idx="2">
              <a:schemeClr val="dk1"/>
            </a:lnRef>
            <a:fillRef idx="0">
              <a:schemeClr val="dk1"/>
            </a:fillRef>
            <a:effectRef idx="1">
              <a:schemeClr val="dk1"/>
            </a:effectRef>
            <a:fontRef idx="minor">
              <a:schemeClr val="tx1"/>
            </a:fontRef>
          </p:style>
        </p:cxnSp>
      </p:grpSp>
      <p:grpSp>
        <p:nvGrpSpPr>
          <p:cNvPr id="70" name="Group 69"/>
          <p:cNvGrpSpPr/>
          <p:nvPr/>
        </p:nvGrpSpPr>
        <p:grpSpPr>
          <a:xfrm rot="10800000">
            <a:off x="2438400" y="3581400"/>
            <a:ext cx="328552" cy="228600"/>
            <a:chOff x="4046981" y="914400"/>
            <a:chExt cx="471003" cy="914400"/>
          </a:xfrm>
        </p:grpSpPr>
        <p:cxnSp>
          <p:nvCxnSpPr>
            <p:cNvPr id="71" name="Straight Connector 70"/>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grpSp>
        <p:nvGrpSpPr>
          <p:cNvPr id="74" name="Group 73"/>
          <p:cNvGrpSpPr/>
          <p:nvPr/>
        </p:nvGrpSpPr>
        <p:grpSpPr>
          <a:xfrm rot="5400000">
            <a:off x="5768121" y="3235262"/>
            <a:ext cx="328552" cy="1546404"/>
            <a:chOff x="4046981" y="914400"/>
            <a:chExt cx="471003" cy="914400"/>
          </a:xfrm>
        </p:grpSpPr>
        <p:cxnSp>
          <p:nvCxnSpPr>
            <p:cNvPr id="75" name="Straight Connector 74"/>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77" name="Straight Connector 76"/>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grpSp>
        <p:nvGrpSpPr>
          <p:cNvPr id="78" name="Group 77"/>
          <p:cNvGrpSpPr/>
          <p:nvPr/>
        </p:nvGrpSpPr>
        <p:grpSpPr>
          <a:xfrm rot="5400000">
            <a:off x="7412710" y="3138815"/>
            <a:ext cx="328552" cy="1742773"/>
            <a:chOff x="4046981" y="914400"/>
            <a:chExt cx="471003" cy="914400"/>
          </a:xfrm>
        </p:grpSpPr>
        <p:cxnSp>
          <p:nvCxnSpPr>
            <p:cNvPr id="79" name="Straight Connector 78"/>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82" name="TextBox 81"/>
          <p:cNvSpPr txBox="1"/>
          <p:nvPr/>
        </p:nvSpPr>
        <p:spPr>
          <a:xfrm>
            <a:off x="2866756" y="4020957"/>
            <a:ext cx="397866" cy="369332"/>
          </a:xfrm>
          <a:prstGeom prst="rect">
            <a:avLst/>
          </a:prstGeom>
          <a:noFill/>
        </p:spPr>
        <p:txBody>
          <a:bodyPr wrap="none" rtlCol="0">
            <a:spAutoFit/>
          </a:bodyPr>
          <a:lstStyle/>
          <a:p>
            <a:r>
              <a:rPr lang="en-US" dirty="0" smtClean="0"/>
              <a:t>8”</a:t>
            </a:r>
            <a:endParaRPr lang="en-US" dirty="0"/>
          </a:p>
        </p:txBody>
      </p:sp>
      <p:sp>
        <p:nvSpPr>
          <p:cNvPr id="83" name="TextBox 82"/>
          <p:cNvSpPr txBox="1"/>
          <p:nvPr/>
        </p:nvSpPr>
        <p:spPr>
          <a:xfrm>
            <a:off x="5646113" y="4020957"/>
            <a:ext cx="397866" cy="369332"/>
          </a:xfrm>
          <a:prstGeom prst="rect">
            <a:avLst/>
          </a:prstGeom>
          <a:noFill/>
        </p:spPr>
        <p:txBody>
          <a:bodyPr wrap="none" rtlCol="0">
            <a:spAutoFit/>
          </a:bodyPr>
          <a:lstStyle/>
          <a:p>
            <a:r>
              <a:rPr lang="en-US" dirty="0" smtClean="0"/>
              <a:t>8”</a:t>
            </a:r>
            <a:endParaRPr lang="en-US" dirty="0"/>
          </a:p>
        </p:txBody>
      </p:sp>
      <p:sp>
        <p:nvSpPr>
          <p:cNvPr id="84" name="TextBox 83"/>
          <p:cNvSpPr txBox="1"/>
          <p:nvPr/>
        </p:nvSpPr>
        <p:spPr>
          <a:xfrm>
            <a:off x="1246026" y="4022762"/>
            <a:ext cx="514885" cy="369332"/>
          </a:xfrm>
          <a:prstGeom prst="rect">
            <a:avLst/>
          </a:prstGeom>
          <a:noFill/>
        </p:spPr>
        <p:txBody>
          <a:bodyPr wrap="none" rtlCol="0">
            <a:spAutoFit/>
          </a:bodyPr>
          <a:lstStyle/>
          <a:p>
            <a:r>
              <a:rPr lang="en-US" dirty="0" smtClean="0"/>
              <a:t>11”</a:t>
            </a:r>
            <a:endParaRPr lang="en-US" dirty="0"/>
          </a:p>
        </p:txBody>
      </p:sp>
      <p:sp>
        <p:nvSpPr>
          <p:cNvPr id="85" name="TextBox 84"/>
          <p:cNvSpPr txBox="1"/>
          <p:nvPr/>
        </p:nvSpPr>
        <p:spPr>
          <a:xfrm>
            <a:off x="7378053" y="3975579"/>
            <a:ext cx="514885" cy="369332"/>
          </a:xfrm>
          <a:prstGeom prst="rect">
            <a:avLst/>
          </a:prstGeom>
          <a:noFill/>
        </p:spPr>
        <p:txBody>
          <a:bodyPr wrap="none" rtlCol="0">
            <a:spAutoFit/>
          </a:bodyPr>
          <a:lstStyle/>
          <a:p>
            <a:r>
              <a:rPr lang="en-US" dirty="0" smtClean="0"/>
              <a:t>11”</a:t>
            </a:r>
            <a:endParaRPr lang="en-US" dirty="0"/>
          </a:p>
        </p:txBody>
      </p:sp>
      <p:sp>
        <p:nvSpPr>
          <p:cNvPr id="86" name="TextBox 85"/>
          <p:cNvSpPr txBox="1"/>
          <p:nvPr/>
        </p:nvSpPr>
        <p:spPr>
          <a:xfrm>
            <a:off x="4296866" y="4020957"/>
            <a:ext cx="397866" cy="369332"/>
          </a:xfrm>
          <a:prstGeom prst="rect">
            <a:avLst/>
          </a:prstGeom>
          <a:noFill/>
        </p:spPr>
        <p:txBody>
          <a:bodyPr wrap="none" rtlCol="0">
            <a:spAutoFit/>
          </a:bodyPr>
          <a:lstStyle/>
          <a:p>
            <a:r>
              <a:rPr lang="en-US" dirty="0"/>
              <a:t>7</a:t>
            </a:r>
            <a:r>
              <a:rPr lang="en-US" dirty="0" smtClean="0"/>
              <a:t>”</a:t>
            </a:r>
            <a:endParaRPr lang="en-US" dirty="0"/>
          </a:p>
        </p:txBody>
      </p:sp>
      <p:sp>
        <p:nvSpPr>
          <p:cNvPr id="90" name="Rectangle 89"/>
          <p:cNvSpPr/>
          <p:nvPr/>
        </p:nvSpPr>
        <p:spPr>
          <a:xfrm>
            <a:off x="2220923" y="2819400"/>
            <a:ext cx="1523899"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91" name="Group 90"/>
          <p:cNvGrpSpPr/>
          <p:nvPr/>
        </p:nvGrpSpPr>
        <p:grpSpPr>
          <a:xfrm rot="5400000">
            <a:off x="2818596" y="1800363"/>
            <a:ext cx="328552" cy="1523899"/>
            <a:chOff x="4046981" y="914400"/>
            <a:chExt cx="471003" cy="914400"/>
          </a:xfrm>
        </p:grpSpPr>
        <p:cxnSp>
          <p:nvCxnSpPr>
            <p:cNvPr id="92" name="Straight Connector 91"/>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96" name="Straight Connector 95"/>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98" name="TextBox 97"/>
          <p:cNvSpPr txBox="1"/>
          <p:nvPr/>
        </p:nvSpPr>
        <p:spPr>
          <a:xfrm>
            <a:off x="2725429" y="2134466"/>
            <a:ext cx="398254" cy="369332"/>
          </a:xfrm>
          <a:prstGeom prst="rect">
            <a:avLst/>
          </a:prstGeom>
          <a:noFill/>
        </p:spPr>
        <p:txBody>
          <a:bodyPr wrap="none" rtlCol="0">
            <a:spAutoFit/>
          </a:bodyPr>
          <a:lstStyle/>
          <a:p>
            <a:r>
              <a:rPr lang="en-US" dirty="0" smtClean="0"/>
              <a:t>9”</a:t>
            </a:r>
            <a:endParaRPr lang="en-US" dirty="0"/>
          </a:p>
        </p:txBody>
      </p:sp>
      <p:grpSp>
        <p:nvGrpSpPr>
          <p:cNvPr id="99" name="Group 98"/>
          <p:cNvGrpSpPr/>
          <p:nvPr/>
        </p:nvGrpSpPr>
        <p:grpSpPr>
          <a:xfrm rot="5400000">
            <a:off x="4291028" y="1870917"/>
            <a:ext cx="328552" cy="1407780"/>
            <a:chOff x="4046981" y="914400"/>
            <a:chExt cx="471003" cy="914400"/>
          </a:xfrm>
        </p:grpSpPr>
        <p:cxnSp>
          <p:nvCxnSpPr>
            <p:cNvPr id="102" name="Straight Connector 101"/>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04" name="Straight Connector 103"/>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09" name="TextBox 108"/>
          <p:cNvSpPr txBox="1"/>
          <p:nvPr/>
        </p:nvSpPr>
        <p:spPr>
          <a:xfrm>
            <a:off x="4255920" y="2146960"/>
            <a:ext cx="398254" cy="369332"/>
          </a:xfrm>
          <a:prstGeom prst="rect">
            <a:avLst/>
          </a:prstGeom>
          <a:noFill/>
        </p:spPr>
        <p:txBody>
          <a:bodyPr wrap="none" rtlCol="0">
            <a:spAutoFit/>
          </a:bodyPr>
          <a:lstStyle/>
          <a:p>
            <a:r>
              <a:rPr lang="en-US" dirty="0" smtClean="0"/>
              <a:t>9”</a:t>
            </a:r>
            <a:endParaRPr lang="en-US" dirty="0"/>
          </a:p>
        </p:txBody>
      </p:sp>
      <p:grpSp>
        <p:nvGrpSpPr>
          <p:cNvPr id="110" name="Group 109"/>
          <p:cNvGrpSpPr/>
          <p:nvPr/>
        </p:nvGrpSpPr>
        <p:grpSpPr>
          <a:xfrm rot="5400000">
            <a:off x="5765745" y="1815345"/>
            <a:ext cx="328552" cy="1523900"/>
            <a:chOff x="4046981" y="914400"/>
            <a:chExt cx="471003" cy="914400"/>
          </a:xfrm>
        </p:grpSpPr>
        <p:cxnSp>
          <p:nvCxnSpPr>
            <p:cNvPr id="113" name="Straight Connector 112"/>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20" name="TextBox 119"/>
          <p:cNvSpPr txBox="1"/>
          <p:nvPr/>
        </p:nvSpPr>
        <p:spPr>
          <a:xfrm>
            <a:off x="5672578" y="2149448"/>
            <a:ext cx="398254" cy="369332"/>
          </a:xfrm>
          <a:prstGeom prst="rect">
            <a:avLst/>
          </a:prstGeom>
          <a:noFill/>
        </p:spPr>
        <p:txBody>
          <a:bodyPr wrap="none" rtlCol="0">
            <a:spAutoFit/>
          </a:bodyPr>
          <a:lstStyle/>
          <a:p>
            <a:r>
              <a:rPr lang="en-US" dirty="0" smtClean="0"/>
              <a:t>9”</a:t>
            </a:r>
            <a:endParaRPr lang="en-US" dirty="0"/>
          </a:p>
        </p:txBody>
      </p:sp>
      <p:sp>
        <p:nvSpPr>
          <p:cNvPr id="121" name="Rectangle 120"/>
          <p:cNvSpPr/>
          <p:nvPr/>
        </p:nvSpPr>
        <p:spPr>
          <a:xfrm rot="5400000">
            <a:off x="4580432" y="619215"/>
            <a:ext cx="228600" cy="7893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rot="10800000">
            <a:off x="587196" y="4471166"/>
            <a:ext cx="132878" cy="218781"/>
            <a:chOff x="4046981" y="914400"/>
            <a:chExt cx="471003" cy="914400"/>
          </a:xfrm>
        </p:grpSpPr>
        <p:cxnSp>
          <p:nvCxnSpPr>
            <p:cNvPr id="123" name="Straight Connector 122"/>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25" name="Straight Connector 124"/>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26" name="TextBox 125"/>
          <p:cNvSpPr txBox="1"/>
          <p:nvPr/>
        </p:nvSpPr>
        <p:spPr>
          <a:xfrm>
            <a:off x="122190" y="4401957"/>
            <a:ext cx="569726" cy="369332"/>
          </a:xfrm>
          <a:prstGeom prst="rect">
            <a:avLst/>
          </a:prstGeom>
          <a:noFill/>
        </p:spPr>
        <p:txBody>
          <a:bodyPr wrap="square" rtlCol="0">
            <a:spAutoFit/>
          </a:bodyPr>
          <a:lstStyle/>
          <a:p>
            <a:r>
              <a:rPr lang="en-US" dirty="0"/>
              <a:t>1</a:t>
            </a:r>
            <a:r>
              <a:rPr lang="en-US" dirty="0" smtClean="0"/>
              <a:t>.5”</a:t>
            </a:r>
            <a:endParaRPr lang="en-US" dirty="0"/>
          </a:p>
        </p:txBody>
      </p:sp>
      <p:sp>
        <p:nvSpPr>
          <p:cNvPr id="127" name="TextBox 126"/>
          <p:cNvSpPr txBox="1"/>
          <p:nvPr/>
        </p:nvSpPr>
        <p:spPr>
          <a:xfrm>
            <a:off x="2511577" y="5690167"/>
            <a:ext cx="783535" cy="369332"/>
          </a:xfrm>
          <a:prstGeom prst="rect">
            <a:avLst/>
          </a:prstGeom>
          <a:noFill/>
        </p:spPr>
        <p:txBody>
          <a:bodyPr wrap="square" rtlCol="0">
            <a:spAutoFit/>
          </a:bodyPr>
          <a:lstStyle/>
          <a:p>
            <a:r>
              <a:rPr lang="en-US" dirty="0" smtClean="0"/>
              <a:t>1</a:t>
            </a:r>
            <a:r>
              <a:rPr lang="en-US" dirty="0"/>
              <a:t> </a:t>
            </a:r>
            <a:r>
              <a:rPr lang="en-US" dirty="0" smtClean="0"/>
              <a:t>5/8”</a:t>
            </a:r>
            <a:endParaRPr lang="en-US" dirty="0"/>
          </a:p>
        </p:txBody>
      </p:sp>
      <p:sp>
        <p:nvSpPr>
          <p:cNvPr id="3" name="TextBox 2"/>
          <p:cNvSpPr txBox="1"/>
          <p:nvPr/>
        </p:nvSpPr>
        <p:spPr>
          <a:xfrm>
            <a:off x="1919245" y="5128966"/>
            <a:ext cx="690067" cy="369332"/>
          </a:xfrm>
          <a:prstGeom prst="rect">
            <a:avLst/>
          </a:prstGeom>
          <a:noFill/>
        </p:spPr>
        <p:txBody>
          <a:bodyPr wrap="square" rtlCol="0">
            <a:spAutoFit/>
          </a:bodyPr>
          <a:lstStyle/>
          <a:p>
            <a:r>
              <a:rPr lang="en-US" dirty="0" smtClean="0"/>
              <a:t>Rings</a:t>
            </a:r>
            <a:endParaRPr lang="en-US" dirty="0"/>
          </a:p>
        </p:txBody>
      </p:sp>
      <p:sp>
        <p:nvSpPr>
          <p:cNvPr id="6" name="TextBox 5"/>
          <p:cNvSpPr txBox="1"/>
          <p:nvPr/>
        </p:nvSpPr>
        <p:spPr>
          <a:xfrm>
            <a:off x="3635371" y="1829747"/>
            <a:ext cx="1356462" cy="369332"/>
          </a:xfrm>
          <a:prstGeom prst="rect">
            <a:avLst/>
          </a:prstGeom>
          <a:noFill/>
        </p:spPr>
        <p:txBody>
          <a:bodyPr wrap="none" rtlCol="0">
            <a:spAutoFit/>
          </a:bodyPr>
          <a:lstStyle/>
          <a:p>
            <a:r>
              <a:rPr lang="en-US" dirty="0" smtClean="0"/>
              <a:t>Field Divider</a:t>
            </a:r>
            <a:endParaRPr lang="en-US" dirty="0"/>
          </a:p>
        </p:txBody>
      </p:sp>
      <p:grpSp>
        <p:nvGrpSpPr>
          <p:cNvPr id="128" name="Group 127"/>
          <p:cNvGrpSpPr/>
          <p:nvPr/>
        </p:nvGrpSpPr>
        <p:grpSpPr>
          <a:xfrm>
            <a:off x="7123177" y="5482552"/>
            <a:ext cx="328552" cy="339405"/>
            <a:chOff x="4046981" y="914400"/>
            <a:chExt cx="471003" cy="914400"/>
          </a:xfrm>
        </p:grpSpPr>
        <p:cxnSp>
          <p:nvCxnSpPr>
            <p:cNvPr id="130" name="Straight Connector 129"/>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31" name="Straight Connector 130"/>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33" name="Straight Connector 132"/>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34" name="TextBox 133"/>
          <p:cNvSpPr txBox="1"/>
          <p:nvPr/>
        </p:nvSpPr>
        <p:spPr>
          <a:xfrm>
            <a:off x="7275577" y="5467589"/>
            <a:ext cx="747313" cy="369332"/>
          </a:xfrm>
          <a:prstGeom prst="rect">
            <a:avLst/>
          </a:prstGeom>
          <a:noFill/>
        </p:spPr>
        <p:txBody>
          <a:bodyPr wrap="square" rtlCol="0">
            <a:spAutoFit/>
          </a:bodyPr>
          <a:lstStyle/>
          <a:p>
            <a:r>
              <a:rPr lang="en-US" dirty="0" smtClean="0"/>
              <a:t>0.25”</a:t>
            </a:r>
            <a:endParaRPr lang="en-US" dirty="0"/>
          </a:p>
        </p:txBody>
      </p:sp>
      <p:sp>
        <p:nvSpPr>
          <p:cNvPr id="8" name="Rectangle 7"/>
          <p:cNvSpPr/>
          <p:nvPr/>
        </p:nvSpPr>
        <p:spPr>
          <a:xfrm>
            <a:off x="4694732" y="5482552"/>
            <a:ext cx="2391868" cy="339404"/>
          </a:xfrm>
          <a:prstGeom prst="rect">
            <a:avLst/>
          </a:prstGeom>
          <a:ln cap="flat">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Oval 6"/>
          <p:cNvSpPr/>
          <p:nvPr/>
        </p:nvSpPr>
        <p:spPr>
          <a:xfrm>
            <a:off x="4572001" y="5482553"/>
            <a:ext cx="309126" cy="3394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9" name="TextBox 138"/>
          <p:cNvSpPr txBox="1"/>
          <p:nvPr/>
        </p:nvSpPr>
        <p:spPr>
          <a:xfrm>
            <a:off x="5257974" y="5076089"/>
            <a:ext cx="1348846" cy="369332"/>
          </a:xfrm>
          <a:prstGeom prst="rect">
            <a:avLst/>
          </a:prstGeom>
          <a:noFill/>
        </p:spPr>
        <p:txBody>
          <a:bodyPr wrap="square" rtlCol="0">
            <a:spAutoFit/>
          </a:bodyPr>
          <a:lstStyle/>
          <a:p>
            <a:r>
              <a:rPr lang="en-US" dirty="0" smtClean="0"/>
              <a:t>Dowel Rods</a:t>
            </a:r>
            <a:endParaRPr lang="en-US" dirty="0"/>
          </a:p>
        </p:txBody>
      </p:sp>
      <p:grpSp>
        <p:nvGrpSpPr>
          <p:cNvPr id="140" name="Group 139"/>
          <p:cNvGrpSpPr/>
          <p:nvPr/>
        </p:nvGrpSpPr>
        <p:grpSpPr>
          <a:xfrm rot="5400000">
            <a:off x="5665024" y="4749323"/>
            <a:ext cx="328552" cy="2514599"/>
            <a:chOff x="4046981" y="914400"/>
            <a:chExt cx="471003" cy="914400"/>
          </a:xfrm>
        </p:grpSpPr>
        <p:cxnSp>
          <p:nvCxnSpPr>
            <p:cNvPr id="141" name="Straight Connector 140"/>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42" name="Straight Connector 141"/>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43" name="Straight Connector 142"/>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44" name="TextBox 143"/>
          <p:cNvSpPr txBox="1"/>
          <p:nvPr/>
        </p:nvSpPr>
        <p:spPr>
          <a:xfrm>
            <a:off x="5688638" y="5955268"/>
            <a:ext cx="487517" cy="369332"/>
          </a:xfrm>
          <a:prstGeom prst="rect">
            <a:avLst/>
          </a:prstGeom>
          <a:noFill/>
        </p:spPr>
        <p:txBody>
          <a:bodyPr wrap="square" rtlCol="0">
            <a:spAutoFit/>
          </a:bodyPr>
          <a:lstStyle/>
          <a:p>
            <a:r>
              <a:rPr lang="en-US" dirty="0" smtClean="0"/>
              <a:t>4”</a:t>
            </a:r>
            <a:endParaRPr lang="en-US" dirty="0"/>
          </a:p>
        </p:txBody>
      </p:sp>
      <p:cxnSp>
        <p:nvCxnSpPr>
          <p:cNvPr id="18" name="Straight Connector 17"/>
          <p:cNvCxnSpPr/>
          <p:nvPr/>
        </p:nvCxnSpPr>
        <p:spPr>
          <a:xfrm>
            <a:off x="1546152" y="575428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1543488" y="5987904"/>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762000" y="5562600"/>
            <a:ext cx="783535" cy="646331"/>
          </a:xfrm>
          <a:prstGeom prst="rect">
            <a:avLst/>
          </a:prstGeom>
          <a:noFill/>
        </p:spPr>
        <p:txBody>
          <a:bodyPr wrap="square" rtlCol="0">
            <a:spAutoFit/>
          </a:bodyPr>
          <a:lstStyle/>
          <a:p>
            <a:r>
              <a:rPr lang="en-US" sz="1200" dirty="0" smtClean="0"/>
              <a:t>Inner diameter 5/8”</a:t>
            </a:r>
            <a:endParaRPr lang="en-US" sz="1200" dirty="0"/>
          </a:p>
        </p:txBody>
      </p:sp>
      <p:sp>
        <p:nvSpPr>
          <p:cNvPr id="89" name="TextBox 88"/>
          <p:cNvSpPr txBox="1"/>
          <p:nvPr/>
        </p:nvSpPr>
        <p:spPr>
          <a:xfrm>
            <a:off x="1828800" y="6233514"/>
            <a:ext cx="783535" cy="461665"/>
          </a:xfrm>
          <a:prstGeom prst="rect">
            <a:avLst/>
          </a:prstGeom>
          <a:noFill/>
        </p:spPr>
        <p:txBody>
          <a:bodyPr wrap="square" rtlCol="0">
            <a:spAutoFit/>
          </a:bodyPr>
          <a:lstStyle/>
          <a:p>
            <a:r>
              <a:rPr lang="en-US" sz="1200" dirty="0" smtClean="0"/>
              <a:t>Thickness1/8”</a:t>
            </a:r>
            <a:endParaRPr lang="en-US" sz="1200" dirty="0"/>
          </a:p>
        </p:txBody>
      </p:sp>
      <p:grpSp>
        <p:nvGrpSpPr>
          <p:cNvPr id="93" name="Group 92"/>
          <p:cNvGrpSpPr/>
          <p:nvPr/>
        </p:nvGrpSpPr>
        <p:grpSpPr>
          <a:xfrm rot="5400000">
            <a:off x="1263586" y="3150327"/>
            <a:ext cx="328552" cy="1716272"/>
            <a:chOff x="4046981" y="914400"/>
            <a:chExt cx="471003" cy="914400"/>
          </a:xfrm>
        </p:grpSpPr>
        <p:cxnSp>
          <p:nvCxnSpPr>
            <p:cNvPr id="94" name="Straight Connector 93"/>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95" name="Straight Connector 94"/>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05" name="Straight Connector 104"/>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06" name="TextBox 105"/>
          <p:cNvSpPr txBox="1"/>
          <p:nvPr/>
        </p:nvSpPr>
        <p:spPr>
          <a:xfrm>
            <a:off x="2819400" y="3505200"/>
            <a:ext cx="397866" cy="369332"/>
          </a:xfrm>
          <a:prstGeom prst="rect">
            <a:avLst/>
          </a:prstGeom>
          <a:noFill/>
        </p:spPr>
        <p:txBody>
          <a:bodyPr wrap="none" rtlCol="0">
            <a:spAutoFit/>
          </a:bodyPr>
          <a:lstStyle/>
          <a:p>
            <a:r>
              <a:rPr lang="en-US" dirty="0" smtClean="0"/>
              <a:t>1”</a:t>
            </a:r>
            <a:endParaRPr lang="en-US" dirty="0"/>
          </a:p>
        </p:txBody>
      </p:sp>
      <p:grpSp>
        <p:nvGrpSpPr>
          <p:cNvPr id="107" name="Group 106"/>
          <p:cNvGrpSpPr/>
          <p:nvPr/>
        </p:nvGrpSpPr>
        <p:grpSpPr>
          <a:xfrm rot="10800000">
            <a:off x="5486400" y="3581400"/>
            <a:ext cx="328552" cy="228600"/>
            <a:chOff x="4046981" y="914400"/>
            <a:chExt cx="471003" cy="914400"/>
          </a:xfrm>
        </p:grpSpPr>
        <p:cxnSp>
          <p:nvCxnSpPr>
            <p:cNvPr id="108" name="Straight Connector 107"/>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14" name="TextBox 113"/>
          <p:cNvSpPr txBox="1"/>
          <p:nvPr/>
        </p:nvSpPr>
        <p:spPr>
          <a:xfrm>
            <a:off x="5867400" y="3505200"/>
            <a:ext cx="397866" cy="369332"/>
          </a:xfrm>
          <a:prstGeom prst="rect">
            <a:avLst/>
          </a:prstGeom>
          <a:noFill/>
        </p:spPr>
        <p:txBody>
          <a:bodyPr wrap="none" rtlCol="0">
            <a:spAutoFit/>
          </a:bodyPr>
          <a:lstStyle/>
          <a:p>
            <a:r>
              <a:rPr lang="en-US" dirty="0" smtClean="0"/>
              <a:t>1”</a:t>
            </a:r>
            <a:endParaRPr lang="en-US" dirty="0"/>
          </a:p>
        </p:txBody>
      </p:sp>
      <p:sp>
        <p:nvSpPr>
          <p:cNvPr id="2" name="TextBox 1"/>
          <p:cNvSpPr txBox="1"/>
          <p:nvPr/>
        </p:nvSpPr>
        <p:spPr>
          <a:xfrm>
            <a:off x="152400" y="2438400"/>
            <a:ext cx="1838965" cy="369332"/>
          </a:xfrm>
          <a:prstGeom prst="rect">
            <a:avLst/>
          </a:prstGeom>
          <a:noFill/>
        </p:spPr>
        <p:txBody>
          <a:bodyPr wrap="none" rtlCol="0">
            <a:spAutoFit/>
          </a:bodyPr>
          <a:lstStyle/>
          <a:p>
            <a:r>
              <a:rPr lang="en-US" dirty="0" smtClean="0"/>
              <a:t>2x4 with the slots</a:t>
            </a:r>
            <a:endParaRPr lang="en-US" dirty="0"/>
          </a:p>
        </p:txBody>
      </p:sp>
      <p:cxnSp>
        <p:nvCxnSpPr>
          <p:cNvPr id="11" name="Straight Arrow Connector 10"/>
          <p:cNvCxnSpPr/>
          <p:nvPr/>
        </p:nvCxnSpPr>
        <p:spPr>
          <a:xfrm>
            <a:off x="1371600" y="2819400"/>
            <a:ext cx="76200" cy="685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3581400" y="4419600"/>
            <a:ext cx="2358125" cy="307777"/>
          </a:xfrm>
          <a:prstGeom prst="rect">
            <a:avLst/>
          </a:prstGeom>
          <a:noFill/>
        </p:spPr>
        <p:txBody>
          <a:bodyPr wrap="none" rtlCol="0">
            <a:spAutoFit/>
          </a:bodyPr>
          <a:lstStyle/>
          <a:p>
            <a:r>
              <a:rPr lang="en-US" sz="1400" dirty="0" smtClean="0"/>
              <a:t>Top view of 2x4 with the slots</a:t>
            </a:r>
            <a:endParaRPr lang="en-US" sz="1400" dirty="0"/>
          </a:p>
        </p:txBody>
      </p:sp>
      <p:grpSp>
        <p:nvGrpSpPr>
          <p:cNvPr id="118" name="Group 117"/>
          <p:cNvGrpSpPr/>
          <p:nvPr/>
        </p:nvGrpSpPr>
        <p:grpSpPr>
          <a:xfrm rot="10800000">
            <a:off x="6781800" y="2819400"/>
            <a:ext cx="328552" cy="533400"/>
            <a:chOff x="4046981" y="914400"/>
            <a:chExt cx="471003" cy="914400"/>
          </a:xfrm>
        </p:grpSpPr>
        <p:cxnSp>
          <p:nvCxnSpPr>
            <p:cNvPr id="119" name="Straight Connector 118"/>
            <p:cNvCxnSpPr/>
            <p:nvPr/>
          </p:nvCxnSpPr>
          <p:spPr>
            <a:xfrm>
              <a:off x="4046981" y="9144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29" name="Straight Connector 128"/>
            <p:cNvCxnSpPr/>
            <p:nvPr/>
          </p:nvCxnSpPr>
          <p:spPr>
            <a:xfrm>
              <a:off x="4064892" y="1828800"/>
              <a:ext cx="453092" cy="0"/>
            </a:xfrm>
            <a:prstGeom prst="line">
              <a:avLst/>
            </a:prstGeom>
          </p:spPr>
          <p:style>
            <a:lnRef idx="2">
              <a:schemeClr val="dk1"/>
            </a:lnRef>
            <a:fillRef idx="0">
              <a:schemeClr val="dk1"/>
            </a:fillRef>
            <a:effectRef idx="1">
              <a:schemeClr val="dk1"/>
            </a:effectRef>
            <a:fontRef idx="minor">
              <a:schemeClr val="tx1"/>
            </a:fontRef>
          </p:style>
        </p:cxnSp>
        <p:cxnSp>
          <p:nvCxnSpPr>
            <p:cNvPr id="132" name="Straight Connector 131"/>
            <p:cNvCxnSpPr/>
            <p:nvPr/>
          </p:nvCxnSpPr>
          <p:spPr>
            <a:xfrm flipV="1">
              <a:off x="4276018" y="914400"/>
              <a:ext cx="0" cy="914400"/>
            </a:xfrm>
            <a:prstGeom prst="line">
              <a:avLst/>
            </a:prstGeom>
          </p:spPr>
          <p:style>
            <a:lnRef idx="2">
              <a:schemeClr val="dk1"/>
            </a:lnRef>
            <a:fillRef idx="0">
              <a:schemeClr val="dk1"/>
            </a:fillRef>
            <a:effectRef idx="1">
              <a:schemeClr val="dk1"/>
            </a:effectRef>
            <a:fontRef idx="minor">
              <a:schemeClr val="tx1"/>
            </a:fontRef>
          </p:style>
        </p:cxnSp>
      </p:grpSp>
      <p:sp>
        <p:nvSpPr>
          <p:cNvPr id="135" name="TextBox 134"/>
          <p:cNvSpPr txBox="1"/>
          <p:nvPr/>
        </p:nvSpPr>
        <p:spPr>
          <a:xfrm>
            <a:off x="7162800" y="2895600"/>
            <a:ext cx="773582" cy="369332"/>
          </a:xfrm>
          <a:prstGeom prst="rect">
            <a:avLst/>
          </a:prstGeom>
          <a:noFill/>
        </p:spPr>
        <p:txBody>
          <a:bodyPr wrap="none" rtlCol="0">
            <a:spAutoFit/>
          </a:bodyPr>
          <a:lstStyle/>
          <a:p>
            <a:r>
              <a:rPr lang="en-US" dirty="0" smtClean="0"/>
              <a:t>4 1/4”</a:t>
            </a:r>
            <a:endParaRPr lang="en-US" dirty="0"/>
          </a:p>
        </p:txBody>
      </p:sp>
    </p:spTree>
    <p:extLst>
      <p:ext uri="{BB962C8B-B14F-4D97-AF65-F5344CB8AC3E}">
        <p14:creationId xmlns:p14="http://schemas.microsoft.com/office/powerpoint/2010/main" val="3906540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“Kleenex” Tissue box</a:t>
            </a:r>
            <a:endParaRPr lang="en-US" dirty="0"/>
          </a:p>
        </p:txBody>
      </p:sp>
      <p:sp>
        <p:nvSpPr>
          <p:cNvPr id="3" name="Content Placeholder 2"/>
          <p:cNvSpPr>
            <a:spLocks noGrp="1"/>
          </p:cNvSpPr>
          <p:nvPr>
            <p:ph idx="1"/>
          </p:nvPr>
        </p:nvSpPr>
        <p:spPr/>
        <p:txBody>
          <a:bodyPr/>
          <a:lstStyle/>
          <a:p>
            <a:r>
              <a:rPr lang="en-US" dirty="0" smtClean="0"/>
              <a:t>We are going to go off of the dimensions of a standard 184 count KLEENEX brand box. I believe PUFF’s 132 count boxes are the same size.</a:t>
            </a:r>
          </a:p>
          <a:p>
            <a:r>
              <a:rPr lang="en-US" dirty="0"/>
              <a:t>9" </a:t>
            </a:r>
            <a:r>
              <a:rPr lang="en-US" dirty="0" smtClean="0"/>
              <a:t>long</a:t>
            </a:r>
          </a:p>
          <a:p>
            <a:r>
              <a:rPr lang="en-US" dirty="0" smtClean="0"/>
              <a:t>4 </a:t>
            </a:r>
            <a:r>
              <a:rPr lang="en-US" dirty="0"/>
              <a:t>3/4" </a:t>
            </a:r>
            <a:r>
              <a:rPr lang="en-US" dirty="0" smtClean="0"/>
              <a:t>wide</a:t>
            </a:r>
          </a:p>
          <a:p>
            <a:r>
              <a:rPr lang="en-US" dirty="0" smtClean="0"/>
              <a:t>4 </a:t>
            </a:r>
            <a:r>
              <a:rPr lang="en-US" dirty="0"/>
              <a:t>1/4" tall</a:t>
            </a:r>
          </a:p>
        </p:txBody>
      </p:sp>
      <p:pic>
        <p:nvPicPr>
          <p:cNvPr id="4" name="Picture 3"/>
          <p:cNvPicPr>
            <a:picLocks noChangeAspect="1"/>
          </p:cNvPicPr>
          <p:nvPr/>
        </p:nvPicPr>
        <p:blipFill rotWithShape="1">
          <a:blip r:embed="rId2"/>
          <a:srcRect l="9062" t="19741" r="7058" b="19777"/>
          <a:stretch/>
        </p:blipFill>
        <p:spPr>
          <a:xfrm>
            <a:off x="5334000" y="3581400"/>
            <a:ext cx="2740152" cy="1975732"/>
          </a:xfrm>
          <a:prstGeom prst="rect">
            <a:avLst/>
          </a:prstGeom>
        </p:spPr>
      </p:pic>
    </p:spTree>
    <p:extLst>
      <p:ext uri="{BB962C8B-B14F-4D97-AF65-F5344CB8AC3E}">
        <p14:creationId xmlns:p14="http://schemas.microsoft.com/office/powerpoint/2010/main" val="3468624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7616</TotalTime>
  <Words>1328</Words>
  <Application>Microsoft Macintosh PowerPoint</Application>
  <PresentationFormat>On-screen Show (4:3)</PresentationFormat>
  <Paragraphs>166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Materials needed</vt:lpstr>
      <vt:lpstr>PowerPoint Presentation</vt:lpstr>
      <vt:lpstr>PowerPoint Presentation</vt:lpstr>
      <vt:lpstr>PowerPoint Presentation</vt:lpstr>
      <vt:lpstr>PowerPoint Presentation</vt:lpstr>
      <vt:lpstr>PowerPoint Presentation</vt:lpstr>
      <vt:lpstr>PowerPoint Presentation</vt:lpstr>
      <vt:lpstr>“Kleenex” Tissue box</vt:lpstr>
      <vt:lpstr>Kleenex boxes on the “barrier”</vt:lpstr>
      <vt:lpstr>Dowel rod “holders”</vt:lpstr>
      <vt:lpstr>Green line</vt:lpstr>
      <vt:lpstr>Coffee Can</vt:lpstr>
      <vt:lpstr>Rules</vt:lpstr>
      <vt:lpstr>Rules</vt:lpstr>
      <vt:lpstr>Parts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rshoop</dc:creator>
  <cp:lastModifiedBy>Vu Nguyen</cp:lastModifiedBy>
  <cp:revision>135</cp:revision>
  <dcterms:created xsi:type="dcterms:W3CDTF">2013-03-11T16:27:42Z</dcterms:created>
  <dcterms:modified xsi:type="dcterms:W3CDTF">2013-05-04T01:05:58Z</dcterms:modified>
</cp:coreProperties>
</file>